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sldIdLst>
    <p:sldId id="439" r:id="rId2"/>
    <p:sldId id="448" r:id="rId3"/>
    <p:sldId id="464" r:id="rId4"/>
    <p:sldId id="466" r:id="rId5"/>
    <p:sldId id="465" r:id="rId6"/>
    <p:sldId id="469" r:id="rId7"/>
    <p:sldId id="467" r:id="rId8"/>
    <p:sldId id="468" r:id="rId9"/>
    <p:sldId id="470" r:id="rId10"/>
    <p:sldId id="472" r:id="rId11"/>
    <p:sldId id="473" r:id="rId12"/>
    <p:sldId id="474" r:id="rId13"/>
    <p:sldId id="475" r:id="rId14"/>
    <p:sldId id="476" r:id="rId15"/>
    <p:sldId id="494" r:id="rId16"/>
    <p:sldId id="488" r:id="rId17"/>
    <p:sldId id="477" r:id="rId18"/>
    <p:sldId id="478" r:id="rId19"/>
    <p:sldId id="479" r:id="rId20"/>
    <p:sldId id="499" r:id="rId21"/>
    <p:sldId id="481" r:id="rId22"/>
    <p:sldId id="495" r:id="rId23"/>
    <p:sldId id="486" r:id="rId24"/>
    <p:sldId id="487" r:id="rId25"/>
    <p:sldId id="496" r:id="rId26"/>
    <p:sldId id="497" r:id="rId27"/>
    <p:sldId id="498" r:id="rId28"/>
    <p:sldId id="489" r:id="rId29"/>
    <p:sldId id="491" r:id="rId30"/>
    <p:sldId id="490" r:id="rId31"/>
    <p:sldId id="492" r:id="rId32"/>
    <p:sldId id="480" r:id="rId33"/>
    <p:sldId id="442"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9B3"/>
    <a:srgbClr val="FB2B38"/>
    <a:srgbClr val="000080"/>
    <a:srgbClr val="FB2A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58" autoAdjust="0"/>
    <p:restoredTop sz="86713"/>
  </p:normalViewPr>
  <p:slideViewPr>
    <p:cSldViewPr snapToGrid="0">
      <p:cViewPr varScale="1">
        <p:scale>
          <a:sx n="77" d="100"/>
          <a:sy n="77" d="100"/>
        </p:scale>
        <p:origin x="101"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6E362-832A-824E-B063-25F5DE831740}" type="datetimeFigureOut">
              <a:rPr lang="en-RU" smtClean="0"/>
              <a:t>10/23/2023</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D37F-4CAA-4C4E-B967-8FF85B62072E}" type="slidenum">
              <a:rPr lang="en-RU" smtClean="0"/>
              <a:t>‹#›</a:t>
            </a:fld>
            <a:endParaRPr lang="en-RU"/>
          </a:p>
        </p:txBody>
      </p:sp>
    </p:spTree>
    <p:extLst>
      <p:ext uri="{BB962C8B-B14F-4D97-AF65-F5344CB8AC3E}">
        <p14:creationId xmlns:p14="http://schemas.microsoft.com/office/powerpoint/2010/main" val="1444080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a:t>
            </a:fld>
            <a:endParaRPr lang="en-RU"/>
          </a:p>
        </p:txBody>
      </p:sp>
    </p:spTree>
    <p:extLst>
      <p:ext uri="{BB962C8B-B14F-4D97-AF65-F5344CB8AC3E}">
        <p14:creationId xmlns:p14="http://schemas.microsoft.com/office/powerpoint/2010/main" val="2390693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a:t>
            </a:fld>
            <a:endParaRPr lang="en-RU"/>
          </a:p>
        </p:txBody>
      </p:sp>
    </p:spTree>
    <p:extLst>
      <p:ext uri="{BB962C8B-B14F-4D97-AF65-F5344CB8AC3E}">
        <p14:creationId xmlns:p14="http://schemas.microsoft.com/office/powerpoint/2010/main" val="3834907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a:t>
            </a:fld>
            <a:endParaRPr lang="en-RU"/>
          </a:p>
        </p:txBody>
      </p:sp>
    </p:spTree>
    <p:extLst>
      <p:ext uri="{BB962C8B-B14F-4D97-AF65-F5344CB8AC3E}">
        <p14:creationId xmlns:p14="http://schemas.microsoft.com/office/powerpoint/2010/main" val="3623012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a:t>
            </a:fld>
            <a:endParaRPr lang="en-RU"/>
          </a:p>
        </p:txBody>
      </p:sp>
    </p:spTree>
    <p:extLst>
      <p:ext uri="{BB962C8B-B14F-4D97-AF65-F5344CB8AC3E}">
        <p14:creationId xmlns:p14="http://schemas.microsoft.com/office/powerpoint/2010/main" val="203871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13</a:t>
            </a:fld>
            <a:endParaRPr lang="en-RU"/>
          </a:p>
        </p:txBody>
      </p:sp>
    </p:spTree>
    <p:extLst>
      <p:ext uri="{BB962C8B-B14F-4D97-AF65-F5344CB8AC3E}">
        <p14:creationId xmlns:p14="http://schemas.microsoft.com/office/powerpoint/2010/main" val="3474703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14</a:t>
            </a:fld>
            <a:endParaRPr lang="en-RU"/>
          </a:p>
        </p:txBody>
      </p:sp>
    </p:spTree>
    <p:extLst>
      <p:ext uri="{BB962C8B-B14F-4D97-AF65-F5344CB8AC3E}">
        <p14:creationId xmlns:p14="http://schemas.microsoft.com/office/powerpoint/2010/main" val="403759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15</a:t>
            </a:fld>
            <a:endParaRPr lang="en-RU"/>
          </a:p>
        </p:txBody>
      </p:sp>
    </p:spTree>
    <p:extLst>
      <p:ext uri="{BB962C8B-B14F-4D97-AF65-F5344CB8AC3E}">
        <p14:creationId xmlns:p14="http://schemas.microsoft.com/office/powerpoint/2010/main" val="79765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16</a:t>
            </a:fld>
            <a:endParaRPr lang="en-RU"/>
          </a:p>
        </p:txBody>
      </p:sp>
    </p:spTree>
    <p:extLst>
      <p:ext uri="{BB962C8B-B14F-4D97-AF65-F5344CB8AC3E}">
        <p14:creationId xmlns:p14="http://schemas.microsoft.com/office/powerpoint/2010/main" val="778226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17</a:t>
            </a:fld>
            <a:endParaRPr lang="en-RU"/>
          </a:p>
        </p:txBody>
      </p:sp>
    </p:spTree>
    <p:extLst>
      <p:ext uri="{BB962C8B-B14F-4D97-AF65-F5344CB8AC3E}">
        <p14:creationId xmlns:p14="http://schemas.microsoft.com/office/powerpoint/2010/main" val="120173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18</a:t>
            </a:fld>
            <a:endParaRPr lang="en-RU"/>
          </a:p>
        </p:txBody>
      </p:sp>
    </p:spTree>
    <p:extLst>
      <p:ext uri="{BB962C8B-B14F-4D97-AF65-F5344CB8AC3E}">
        <p14:creationId xmlns:p14="http://schemas.microsoft.com/office/powerpoint/2010/main" val="1667706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19</a:t>
            </a:fld>
            <a:endParaRPr lang="en-RU"/>
          </a:p>
        </p:txBody>
      </p:sp>
    </p:spTree>
    <p:extLst>
      <p:ext uri="{BB962C8B-B14F-4D97-AF65-F5344CB8AC3E}">
        <p14:creationId xmlns:p14="http://schemas.microsoft.com/office/powerpoint/2010/main" val="70087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a:t>
            </a:fld>
            <a:endParaRPr lang="en-RU"/>
          </a:p>
        </p:txBody>
      </p:sp>
    </p:spTree>
    <p:extLst>
      <p:ext uri="{BB962C8B-B14F-4D97-AF65-F5344CB8AC3E}">
        <p14:creationId xmlns:p14="http://schemas.microsoft.com/office/powerpoint/2010/main" val="3515012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20</a:t>
            </a:fld>
            <a:endParaRPr lang="en-RU"/>
          </a:p>
        </p:txBody>
      </p:sp>
    </p:spTree>
    <p:extLst>
      <p:ext uri="{BB962C8B-B14F-4D97-AF65-F5344CB8AC3E}">
        <p14:creationId xmlns:p14="http://schemas.microsoft.com/office/powerpoint/2010/main" val="256507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21</a:t>
            </a:fld>
            <a:endParaRPr lang="en-RU"/>
          </a:p>
        </p:txBody>
      </p:sp>
    </p:spTree>
    <p:extLst>
      <p:ext uri="{BB962C8B-B14F-4D97-AF65-F5344CB8AC3E}">
        <p14:creationId xmlns:p14="http://schemas.microsoft.com/office/powerpoint/2010/main" val="1148687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22</a:t>
            </a:fld>
            <a:endParaRPr lang="en-RU"/>
          </a:p>
        </p:txBody>
      </p:sp>
    </p:spTree>
    <p:extLst>
      <p:ext uri="{BB962C8B-B14F-4D97-AF65-F5344CB8AC3E}">
        <p14:creationId xmlns:p14="http://schemas.microsoft.com/office/powerpoint/2010/main" val="3085968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23</a:t>
            </a:fld>
            <a:endParaRPr lang="en-RU"/>
          </a:p>
        </p:txBody>
      </p:sp>
    </p:spTree>
    <p:extLst>
      <p:ext uri="{BB962C8B-B14F-4D97-AF65-F5344CB8AC3E}">
        <p14:creationId xmlns:p14="http://schemas.microsoft.com/office/powerpoint/2010/main" val="1705258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24</a:t>
            </a:fld>
            <a:endParaRPr lang="en-RU"/>
          </a:p>
        </p:txBody>
      </p:sp>
    </p:spTree>
    <p:extLst>
      <p:ext uri="{BB962C8B-B14F-4D97-AF65-F5344CB8AC3E}">
        <p14:creationId xmlns:p14="http://schemas.microsoft.com/office/powerpoint/2010/main" val="1550590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25</a:t>
            </a:fld>
            <a:endParaRPr lang="en-RU"/>
          </a:p>
        </p:txBody>
      </p:sp>
    </p:spTree>
    <p:extLst>
      <p:ext uri="{BB962C8B-B14F-4D97-AF65-F5344CB8AC3E}">
        <p14:creationId xmlns:p14="http://schemas.microsoft.com/office/powerpoint/2010/main" val="3247116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26</a:t>
            </a:fld>
            <a:endParaRPr lang="en-RU"/>
          </a:p>
        </p:txBody>
      </p:sp>
    </p:spTree>
    <p:extLst>
      <p:ext uri="{BB962C8B-B14F-4D97-AF65-F5344CB8AC3E}">
        <p14:creationId xmlns:p14="http://schemas.microsoft.com/office/powerpoint/2010/main" val="25677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27</a:t>
            </a:fld>
            <a:endParaRPr lang="en-RU"/>
          </a:p>
        </p:txBody>
      </p:sp>
    </p:spTree>
    <p:extLst>
      <p:ext uri="{BB962C8B-B14F-4D97-AF65-F5344CB8AC3E}">
        <p14:creationId xmlns:p14="http://schemas.microsoft.com/office/powerpoint/2010/main" val="612079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28</a:t>
            </a:fld>
            <a:endParaRPr lang="en-RU"/>
          </a:p>
        </p:txBody>
      </p:sp>
    </p:spTree>
    <p:extLst>
      <p:ext uri="{BB962C8B-B14F-4D97-AF65-F5344CB8AC3E}">
        <p14:creationId xmlns:p14="http://schemas.microsoft.com/office/powerpoint/2010/main" val="1735700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29</a:t>
            </a:fld>
            <a:endParaRPr lang="en-RU"/>
          </a:p>
        </p:txBody>
      </p:sp>
    </p:spTree>
    <p:extLst>
      <p:ext uri="{BB962C8B-B14F-4D97-AF65-F5344CB8AC3E}">
        <p14:creationId xmlns:p14="http://schemas.microsoft.com/office/powerpoint/2010/main" val="1800952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a:t>
            </a:fld>
            <a:endParaRPr lang="en-RU"/>
          </a:p>
        </p:txBody>
      </p:sp>
    </p:spTree>
    <p:extLst>
      <p:ext uri="{BB962C8B-B14F-4D97-AF65-F5344CB8AC3E}">
        <p14:creationId xmlns:p14="http://schemas.microsoft.com/office/powerpoint/2010/main" val="1772341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30</a:t>
            </a:fld>
            <a:endParaRPr lang="en-RU"/>
          </a:p>
        </p:txBody>
      </p:sp>
    </p:spTree>
    <p:extLst>
      <p:ext uri="{BB962C8B-B14F-4D97-AF65-F5344CB8AC3E}">
        <p14:creationId xmlns:p14="http://schemas.microsoft.com/office/powerpoint/2010/main" val="2049068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31</a:t>
            </a:fld>
            <a:endParaRPr lang="en-RU"/>
          </a:p>
        </p:txBody>
      </p:sp>
    </p:spTree>
    <p:extLst>
      <p:ext uri="{BB962C8B-B14F-4D97-AF65-F5344CB8AC3E}">
        <p14:creationId xmlns:p14="http://schemas.microsoft.com/office/powerpoint/2010/main" val="3032390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32</a:t>
            </a:fld>
            <a:endParaRPr lang="en-RU"/>
          </a:p>
        </p:txBody>
      </p:sp>
    </p:spTree>
    <p:extLst>
      <p:ext uri="{BB962C8B-B14F-4D97-AF65-F5344CB8AC3E}">
        <p14:creationId xmlns:p14="http://schemas.microsoft.com/office/powerpoint/2010/main" val="6834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a:t>
            </a:fld>
            <a:endParaRPr lang="en-RU"/>
          </a:p>
        </p:txBody>
      </p:sp>
    </p:spTree>
    <p:extLst>
      <p:ext uri="{BB962C8B-B14F-4D97-AF65-F5344CB8AC3E}">
        <p14:creationId xmlns:p14="http://schemas.microsoft.com/office/powerpoint/2010/main" val="355896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a:t>
            </a:fld>
            <a:endParaRPr lang="en-RU"/>
          </a:p>
        </p:txBody>
      </p:sp>
    </p:spTree>
    <p:extLst>
      <p:ext uri="{BB962C8B-B14F-4D97-AF65-F5344CB8AC3E}">
        <p14:creationId xmlns:p14="http://schemas.microsoft.com/office/powerpoint/2010/main" val="3619124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a:t>
            </a:fld>
            <a:endParaRPr lang="en-RU"/>
          </a:p>
        </p:txBody>
      </p:sp>
    </p:spTree>
    <p:extLst>
      <p:ext uri="{BB962C8B-B14F-4D97-AF65-F5344CB8AC3E}">
        <p14:creationId xmlns:p14="http://schemas.microsoft.com/office/powerpoint/2010/main" val="19846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a:t>
            </a:fld>
            <a:endParaRPr lang="en-RU"/>
          </a:p>
        </p:txBody>
      </p:sp>
    </p:spTree>
    <p:extLst>
      <p:ext uri="{BB962C8B-B14F-4D97-AF65-F5344CB8AC3E}">
        <p14:creationId xmlns:p14="http://schemas.microsoft.com/office/powerpoint/2010/main" val="156772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8</a:t>
            </a:fld>
            <a:endParaRPr lang="en-RU"/>
          </a:p>
        </p:txBody>
      </p:sp>
    </p:spTree>
    <p:extLst>
      <p:ext uri="{BB962C8B-B14F-4D97-AF65-F5344CB8AC3E}">
        <p14:creationId xmlns:p14="http://schemas.microsoft.com/office/powerpoint/2010/main" val="341399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a:t>
            </a:fld>
            <a:endParaRPr lang="en-RU"/>
          </a:p>
        </p:txBody>
      </p:sp>
    </p:spTree>
    <p:extLst>
      <p:ext uri="{BB962C8B-B14F-4D97-AF65-F5344CB8AC3E}">
        <p14:creationId xmlns:p14="http://schemas.microsoft.com/office/powerpoint/2010/main" val="1783180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лист">
    <p:spTree>
      <p:nvGrpSpPr>
        <p:cNvPr id="1" name=""/>
        <p:cNvGrpSpPr/>
        <p:nvPr/>
      </p:nvGrpSpPr>
      <p:grpSpPr>
        <a:xfrm>
          <a:off x="0" y="0"/>
          <a:ext cx="0" cy="0"/>
          <a:chOff x="0" y="0"/>
          <a:chExt cx="0" cy="0"/>
        </a:xfrm>
      </p:grpSpPr>
      <p:sp>
        <p:nvSpPr>
          <p:cNvPr id="20" name="Текст 19">
            <a:extLst>
              <a:ext uri="{FF2B5EF4-FFF2-40B4-BE49-F238E27FC236}">
                <a16:creationId xmlns:a16="http://schemas.microsoft.com/office/drawing/2014/main" id="{026323EB-CB20-F940-B194-DF913FF6C0A7}"/>
              </a:ext>
            </a:extLst>
          </p:cNvPr>
          <p:cNvSpPr>
            <a:spLocks noGrp="1"/>
          </p:cNvSpPr>
          <p:nvPr>
            <p:ph type="body" sz="quarter" idx="10" hasCustomPrompt="1"/>
          </p:nvPr>
        </p:nvSpPr>
        <p:spPr>
          <a:xfrm>
            <a:off x="544424" y="3593865"/>
            <a:ext cx="8245475" cy="3078784"/>
          </a:xfrm>
          <a:prstGeom prst="rect">
            <a:avLst/>
          </a:prstGeom>
        </p:spPr>
        <p:txBody>
          <a:bodyPr/>
          <a:lstStyle>
            <a:lvl1pPr marL="0" indent="0">
              <a:buNone/>
              <a:defRPr sz="3600" baseline="0">
                <a:solidFill>
                  <a:schemeClr val="accent4"/>
                </a:solidFill>
                <a:latin typeface="+mn-lt"/>
              </a:defRPr>
            </a:lvl1pPr>
          </a:lstStyle>
          <a:p>
            <a:pPr lvl="0"/>
            <a:r>
              <a:rPr lang="en-US" dirty="0"/>
              <a:t>Lecture #n</a:t>
            </a:r>
          </a:p>
          <a:p>
            <a:pPr lvl="0"/>
            <a:r>
              <a:rPr lang="en-US" dirty="0"/>
              <a:t>Lecture theme</a:t>
            </a:r>
          </a:p>
          <a:p>
            <a:pPr lvl="0"/>
            <a:r>
              <a:rPr lang="en-US" dirty="0"/>
              <a:t>Konstantin </a:t>
            </a:r>
            <a:r>
              <a:rPr lang="en-US" dirty="0" err="1"/>
              <a:t>Leladze</a:t>
            </a:r>
            <a:endParaRPr lang="en-US" dirty="0"/>
          </a:p>
          <a:p>
            <a:pPr lvl="0"/>
            <a:r>
              <a:rPr lang="en-US" dirty="0"/>
              <a:t>C++ Basics</a:t>
            </a:r>
          </a:p>
          <a:p>
            <a:pPr lvl="0"/>
            <a:r>
              <a:rPr lang="en-US" dirty="0"/>
              <a:t>DIHT MIPT 2021</a:t>
            </a:r>
            <a:endParaRPr lang="ru-RU" dirty="0"/>
          </a:p>
        </p:txBody>
      </p:sp>
      <p:pic>
        <p:nvPicPr>
          <p:cNvPr id="7" name="Рисунок 213" descr="Рисунок 213">
            <a:extLst>
              <a:ext uri="{FF2B5EF4-FFF2-40B4-BE49-F238E27FC236}">
                <a16:creationId xmlns:a16="http://schemas.microsoft.com/office/drawing/2014/main" id="{DC68529A-8A83-B04F-B9A8-7E5A0431F669}"/>
              </a:ext>
            </a:extLst>
          </p:cNvPr>
          <p:cNvPicPr>
            <a:picLocks noChangeAspect="1"/>
          </p:cNvPicPr>
          <p:nvPr/>
        </p:nvPicPr>
        <p:blipFill>
          <a:blip r:embed="rId2"/>
          <a:srcRect t="63472" r="82814"/>
          <a:stretch>
            <a:fillRect/>
          </a:stretch>
        </p:blipFill>
        <p:spPr>
          <a:xfrm>
            <a:off x="5486312" y="4920746"/>
            <a:ext cx="950811" cy="2079158"/>
          </a:xfrm>
          <a:prstGeom prst="rect">
            <a:avLst/>
          </a:prstGeom>
          <a:ln w="12700">
            <a:miter lim="400000"/>
          </a:ln>
        </p:spPr>
      </p:pic>
      <p:pic>
        <p:nvPicPr>
          <p:cNvPr id="18" name="Рисунок 720" descr="Рисунок 720">
            <a:extLst>
              <a:ext uri="{FF2B5EF4-FFF2-40B4-BE49-F238E27FC236}">
                <a16:creationId xmlns:a16="http://schemas.microsoft.com/office/drawing/2014/main" id="{DEA648B1-C859-D94A-A6A1-43602DAEAA71}"/>
              </a:ext>
            </a:extLst>
          </p:cNvPr>
          <p:cNvPicPr>
            <a:picLocks noChangeAspect="1"/>
          </p:cNvPicPr>
          <p:nvPr/>
        </p:nvPicPr>
        <p:blipFill>
          <a:blip r:embed="rId3">
            <a:duotone>
              <a:prstClr val="black"/>
              <a:srgbClr val="0169B3">
                <a:tint val="45000"/>
                <a:satMod val="400000"/>
              </a:srgbClr>
            </a:duotone>
          </a:blip>
          <a:srcRect l="6718" t="1" r="38529" b="65080"/>
          <a:stretch>
            <a:fillRect/>
          </a:stretch>
        </p:blipFill>
        <p:spPr>
          <a:xfrm>
            <a:off x="9152238" y="4937473"/>
            <a:ext cx="3039763" cy="1920528"/>
          </a:xfrm>
          <a:prstGeom prst="rect">
            <a:avLst/>
          </a:prstGeom>
          <a:ln w="12700">
            <a:miter lim="400000"/>
          </a:ln>
        </p:spPr>
      </p:pic>
      <p:pic>
        <p:nvPicPr>
          <p:cNvPr id="3" name="Picture 2">
            <a:extLst>
              <a:ext uri="{FF2B5EF4-FFF2-40B4-BE49-F238E27FC236}">
                <a16:creationId xmlns:a16="http://schemas.microsoft.com/office/drawing/2014/main" id="{FA081BE7-21AF-374F-99B5-6AC706A08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1670" y="-241611"/>
            <a:ext cx="7620000" cy="4140200"/>
          </a:xfrm>
          <a:prstGeom prst="rect">
            <a:avLst/>
          </a:prstGeom>
          <a:ln>
            <a:noFill/>
          </a:ln>
        </p:spPr>
      </p:pic>
    </p:spTree>
    <p:extLst>
      <p:ext uri="{BB962C8B-B14F-4D97-AF65-F5344CB8AC3E}">
        <p14:creationId xmlns:p14="http://schemas.microsoft.com/office/powerpoint/2010/main" val="724865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лайд №1.1 Стандартный">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duotone>
              <a:prstClr val="black"/>
              <a:srgbClr val="000080">
                <a:tint val="45000"/>
                <a:satMod val="400000"/>
              </a:srgbClr>
            </a:duotone>
          </a:blip>
          <a:srcRect l="38098" t="6809" r="46928" b="78012"/>
          <a:stretch>
            <a:fillRect/>
          </a:stretch>
        </p:blipFill>
        <p:spPr>
          <a:xfrm>
            <a:off x="-3259" y="279216"/>
            <a:ext cx="770023" cy="773296"/>
          </a:xfrm>
          <a:prstGeom prst="rect">
            <a:avLst/>
          </a:prstGeom>
          <a:ln w="12700">
            <a:noFill/>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000080"/>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solidFill>
                  <a:schemeClr val="accent4"/>
                </a:solidFill>
                <a:latin typeface="Helvetica" pitchFamily="2" charset="0"/>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1795249"/>
            <a:ext cx="9826858" cy="3959438"/>
          </a:xfrm>
          <a:prstGeom prst="rect">
            <a:avLst/>
          </a:prstGeom>
        </p:spPr>
        <p:txBody>
          <a:bodyPr>
            <a:normAutofit/>
          </a:bodyPr>
          <a:lstStyle>
            <a:lvl1pPr marL="0" indent="0">
              <a:buNone/>
              <a:defRPr sz="2000" baseline="0">
                <a:solidFill>
                  <a:schemeClr val="accent4"/>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lang="ru-RU" dirty="0"/>
              <a:t>Текст</a:t>
            </a:r>
          </a:p>
        </p:txBody>
      </p:sp>
    </p:spTree>
    <p:extLst>
      <p:ext uri="{BB962C8B-B14F-4D97-AF65-F5344CB8AC3E}">
        <p14:creationId xmlns:p14="http://schemas.microsoft.com/office/powerpoint/2010/main" val="337759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Слайд №1.1 Стандартный">
    <p:spTree>
      <p:nvGrpSpPr>
        <p:cNvPr id="1" name=""/>
        <p:cNvGrpSpPr/>
        <p:nvPr/>
      </p:nvGrpSpPr>
      <p:grpSpPr>
        <a:xfrm>
          <a:off x="0" y="0"/>
          <a:ext cx="0" cy="0"/>
          <a:chOff x="0" y="0"/>
          <a:chExt cx="0" cy="0"/>
        </a:xfrm>
      </p:grpSpPr>
      <p:pic>
        <p:nvPicPr>
          <p:cNvPr id="9" name="Рисунок 43">
            <a:extLst>
              <a:ext uri="{FF2B5EF4-FFF2-40B4-BE49-F238E27FC236}">
                <a16:creationId xmlns:a16="http://schemas.microsoft.com/office/drawing/2014/main" id="{31DA519A-B518-FF4B-8FB1-2672058A6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 y="280852"/>
            <a:ext cx="770023" cy="770023"/>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015DAC"/>
            </a:solidFill>
            <a:prstDash val="solid"/>
            <a:miter lim="800000"/>
          </a:ln>
          <a:effectLst/>
        </p:spPr>
        <p:txBody>
          <a:bodyPr wrap="square" lIns="45719" tIns="45719" rIns="45719" bIns="45719" numCol="1" anchor="t">
            <a:noAutofit/>
          </a:bodyPr>
          <a:lstStyle/>
          <a:p>
            <a:endParaRPr dirty="0"/>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4"/>
            <a:ext cx="9726295" cy="548746"/>
          </a:xfrm>
          <a:prstGeom prst="rect">
            <a:avLst/>
          </a:prstGeom>
        </p:spPr>
        <p:txBody>
          <a:bodyPr>
            <a:normAutofit/>
          </a:bodyPr>
          <a:lstStyle>
            <a:lvl1pPr marL="0" indent="0">
              <a:buNone/>
              <a:defRPr sz="4000">
                <a:solidFill>
                  <a:schemeClr val="accent4"/>
                </a:solidFill>
                <a:latin typeface="Helvetica" pitchFamily="2" charset="0"/>
              </a:defRPr>
            </a:lvl1pPr>
          </a:lstStyle>
          <a:p>
            <a:pPr lvl="0"/>
            <a:r>
              <a:rPr lang="ru-RU" dirty="0"/>
              <a:t>Заголовок</a:t>
            </a:r>
          </a:p>
        </p:txBody>
      </p:sp>
    </p:spTree>
    <p:extLst>
      <p:ext uri="{BB962C8B-B14F-4D97-AF65-F5344CB8AC3E}">
        <p14:creationId xmlns:p14="http://schemas.microsoft.com/office/powerpoint/2010/main" val="131454466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0800000"/>
            <a:satOff val="-100001"/>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35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pastebin.com/ksVAxATb"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Copy assignment operator</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5" y="1578226"/>
            <a:ext cx="4852523"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copy assignment operator allows you to change the content of an already created object by copying the state of another object into it. The difference between the copy assignment operator and the copy constructor is that the copy assignment operator does NOT create a new object, but operates with existing ones.</a:t>
            </a:r>
          </a:p>
        </p:txBody>
      </p:sp>
      <p:sp>
        <p:nvSpPr>
          <p:cNvPr id="5" name="TextBox 4">
            <a:extLst>
              <a:ext uri="{FF2B5EF4-FFF2-40B4-BE49-F238E27FC236}">
                <a16:creationId xmlns:a16="http://schemas.microsoft.com/office/drawing/2014/main" id="{5E4DEE90-0EA9-2A47-AE77-65A9FD84FFEE}"/>
              </a:ext>
            </a:extLst>
          </p:cNvPr>
          <p:cNvSpPr txBox="1"/>
          <p:nvPr/>
        </p:nvSpPr>
        <p:spPr>
          <a:xfrm>
            <a:off x="1120775" y="4323864"/>
            <a:ext cx="4852523"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Defining custom copy assignment operator:</a:t>
            </a:r>
            <a:endParaRPr lang="ru-RU" b="1" dirty="0"/>
          </a:p>
          <a:p>
            <a:endParaRPr lang="ru-RU" dirty="0"/>
          </a:p>
          <a:p>
            <a:r>
              <a:rPr lang="en-US" dirty="0"/>
              <a:t>Defining</a:t>
            </a:r>
            <a:r>
              <a:rPr lang="en-GB" dirty="0"/>
              <a:t> your own copy assignment operator for a class is very similar to defining a method.</a:t>
            </a:r>
          </a:p>
        </p:txBody>
      </p:sp>
      <p:pic>
        <p:nvPicPr>
          <p:cNvPr id="7" name="Picture 6">
            <a:extLst>
              <a:ext uri="{FF2B5EF4-FFF2-40B4-BE49-F238E27FC236}">
                <a16:creationId xmlns:a16="http://schemas.microsoft.com/office/drawing/2014/main" id="{3861DCBD-2D81-424F-B5E1-C3183861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383" y="904240"/>
            <a:ext cx="5282100" cy="5814984"/>
          </a:xfrm>
          <a:prstGeom prst="rect">
            <a:avLst/>
          </a:prstGeom>
        </p:spPr>
      </p:pic>
    </p:spTree>
    <p:extLst>
      <p:ext uri="{BB962C8B-B14F-4D97-AF65-F5344CB8AC3E}">
        <p14:creationId xmlns:p14="http://schemas.microsoft.com/office/powerpoint/2010/main" val="106897342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implementation</a:t>
            </a:r>
            <a:endParaRPr lang="ru-RU" dirty="0"/>
          </a:p>
        </p:txBody>
      </p:sp>
      <p:sp>
        <p:nvSpPr>
          <p:cNvPr id="6" name="TextBox 5">
            <a:extLst>
              <a:ext uri="{FF2B5EF4-FFF2-40B4-BE49-F238E27FC236}">
                <a16:creationId xmlns:a16="http://schemas.microsoft.com/office/drawing/2014/main" id="{E86C8311-8D04-4744-BCC6-B5DE276C7D80}"/>
              </a:ext>
            </a:extLst>
          </p:cNvPr>
          <p:cNvSpPr txBox="1"/>
          <p:nvPr/>
        </p:nvSpPr>
        <p:spPr>
          <a:xfrm>
            <a:off x="1171833" y="1545790"/>
            <a:ext cx="4648200"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will talk about </a:t>
            </a:r>
            <a:r>
              <a:rPr lang="en-GB" b="1" dirty="0"/>
              <a:t>std::vector</a:t>
            </a:r>
            <a:r>
              <a:rPr lang="en-GB" dirty="0"/>
              <a:t> next time, and today we will implement the non-template version of </a:t>
            </a:r>
            <a:r>
              <a:rPr lang="en-GB" b="1" dirty="0"/>
              <a:t>std::array</a:t>
            </a:r>
          </a:p>
          <a:p>
            <a:pPr hangingPunct="0"/>
            <a:endParaRPr lang="en-GB" b="1" dirty="0">
              <a:latin typeface="Helvetica" pitchFamily="2" charset="0"/>
            </a:endParaRPr>
          </a:p>
          <a:p>
            <a:pPr hangingPunct="0"/>
            <a:r>
              <a:rPr lang="en-GB" dirty="0">
                <a:latin typeface="Helvetica" pitchFamily="2" charset="0"/>
              </a:rPr>
              <a:t>Key points:</a:t>
            </a:r>
          </a:p>
          <a:p>
            <a:pPr marL="285750" indent="-285750" hangingPunct="0">
              <a:buFont typeface="Arial" panose="020B0604020202020204" pitchFamily="34" charset="0"/>
              <a:buChar char="•"/>
            </a:pPr>
            <a:r>
              <a:rPr lang="en-GB" dirty="0">
                <a:latin typeface="Helvetica" pitchFamily="2" charset="0"/>
              </a:rPr>
              <a:t>allocate data in constructor, deallocate in destructor (RAII)</a:t>
            </a:r>
          </a:p>
          <a:p>
            <a:pPr marL="285750" indent="-285750" hangingPunct="0">
              <a:buFont typeface="Arial" panose="020B0604020202020204" pitchFamily="34" charset="0"/>
              <a:buChar char="•"/>
            </a:pPr>
            <a:r>
              <a:rPr lang="en-GB" dirty="0">
                <a:latin typeface="Helvetica" pitchFamily="2" charset="0"/>
              </a:rPr>
              <a:t>operator= implementation: don’t forget to clear the state before copying</a:t>
            </a:r>
          </a:p>
          <a:p>
            <a:pPr marL="285750" indent="-285750" hangingPunct="0">
              <a:buFont typeface="Arial" panose="020B0604020202020204" pitchFamily="34" charset="0"/>
              <a:buChar char="•"/>
            </a:pPr>
            <a:r>
              <a:rPr lang="en-GB" dirty="0">
                <a:latin typeface="Helvetica" pitchFamily="2" charset="0"/>
              </a:rPr>
              <a:t>operator= implementation: comparison with &amp;other to avoid copying the object to itself</a:t>
            </a:r>
          </a:p>
          <a:p>
            <a:pPr marL="285750" indent="-285750" hangingPunct="0">
              <a:buFont typeface="Arial" panose="020B0604020202020204" pitchFamily="34" charset="0"/>
              <a:buChar char="•"/>
            </a:pPr>
            <a:r>
              <a:rPr lang="en-GB" dirty="0">
                <a:latin typeface="Helvetica" pitchFamily="2" charset="0"/>
              </a:rPr>
              <a:t>two differently qualified operators[]: getter and setter</a:t>
            </a:r>
          </a:p>
          <a:p>
            <a:pPr marL="285750" indent="-285750" hangingPunct="0">
              <a:buFont typeface="Arial" panose="020B0604020202020204" pitchFamily="34" charset="0"/>
              <a:buChar char="•"/>
            </a:pPr>
            <a:r>
              <a:rPr lang="en-GB" dirty="0">
                <a:latin typeface="Helvetica" pitchFamily="2" charset="0"/>
              </a:rPr>
              <a:t>size() method is a getter, it provides only read access to a certain property of an object, thus, it’s </a:t>
            </a:r>
            <a:r>
              <a:rPr lang="en-GB" dirty="0" err="1">
                <a:latin typeface="Helvetica" pitchFamily="2" charset="0"/>
              </a:rPr>
              <a:t>const</a:t>
            </a:r>
            <a:r>
              <a:rPr lang="en-GB" dirty="0">
                <a:latin typeface="Helvetica" pitchFamily="2" charset="0"/>
              </a:rPr>
              <a:t> qualified</a:t>
            </a:r>
          </a:p>
        </p:txBody>
      </p:sp>
      <p:pic>
        <p:nvPicPr>
          <p:cNvPr id="8" name="Picture 7">
            <a:extLst>
              <a:ext uri="{FF2B5EF4-FFF2-40B4-BE49-F238E27FC236}">
                <a16:creationId xmlns:a16="http://schemas.microsoft.com/office/drawing/2014/main" id="{62DBA4D1-4A84-5040-9E08-5A68482C3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922" y="904240"/>
            <a:ext cx="5814338" cy="5848641"/>
          </a:xfrm>
          <a:prstGeom prst="rect">
            <a:avLst/>
          </a:prstGeom>
        </p:spPr>
      </p:pic>
    </p:spTree>
    <p:extLst>
      <p:ext uri="{BB962C8B-B14F-4D97-AF65-F5344CB8AC3E}">
        <p14:creationId xmlns:p14="http://schemas.microsoft.com/office/powerpoint/2010/main" val="2933204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Operator redefinition, practice</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099750" y="2828836"/>
            <a:ext cx="713173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C++ allows you to redefine many operators in classes. Let's take a look at this using the vector class as an example (DO NOT Confuse with std::vector!), Which stores the value of a 3D vector in space. Let's implement most of the useful operators in it.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26" name="Picture 2" descr="Online Calculate of Magnitude of a 3-Dimensional Vector">
            <a:extLst>
              <a:ext uri="{FF2B5EF4-FFF2-40B4-BE49-F238E27FC236}">
                <a16:creationId xmlns:a16="http://schemas.microsoft.com/office/drawing/2014/main" id="{9C9C9E6A-3112-6A45-8D48-66756795C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489" y="1792897"/>
            <a:ext cx="3293247" cy="32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587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base</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120775" y="1198209"/>
            <a:ext cx="10528902"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First of all, let’s create a class itself. I’ll won’t use encapsulation in order to hide fields x, y and z, because it’s practically useless in this particular case.</a:t>
            </a:r>
          </a:p>
          <a:p>
            <a:pPr hangingPunct="0"/>
            <a:endParaRPr lang="en-US" dirty="0">
              <a:latin typeface="Helvetica" pitchFamily="2" charset="0"/>
            </a:endParaRPr>
          </a:p>
          <a:p>
            <a:pPr hangingPunct="0"/>
            <a:r>
              <a:rPr lang="en-US" b="1" dirty="0">
                <a:latin typeface="Helvetica" pitchFamily="2" charset="0"/>
              </a:rPr>
              <a:t>Then, I’ll define:</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Constructor from three doubles, which will initialize x, y and z variables with values</a:t>
            </a:r>
          </a:p>
          <a:p>
            <a:pPr marL="285750" indent="-285750" hangingPunct="0">
              <a:buFont typeface="Arial" panose="020B0604020202020204" pitchFamily="34" charset="0"/>
              <a:buChar char="•"/>
            </a:pPr>
            <a:r>
              <a:rPr lang="en-RU" dirty="0">
                <a:solidFill>
                  <a:srgbClr val="323332"/>
                </a:solidFill>
                <a:latin typeface="Helvetica" pitchFamily="2" charset="0"/>
                <a:ea typeface="+mj-ea"/>
                <a:cs typeface="+mj-cs"/>
                <a:sym typeface="Calibri"/>
              </a:rPr>
              <a:t>Default constructor, which will initialize coordinates with zeros by calling delegate constructor from three doubles.</a:t>
            </a:r>
          </a:p>
          <a:p>
            <a:pPr marL="285750" indent="-285750" hangingPunct="0">
              <a:buFont typeface="Arial" panose="020B0604020202020204" pitchFamily="34" charset="0"/>
              <a:buChar char="•"/>
            </a:pPr>
            <a:r>
              <a:rPr lang="en-RU" dirty="0">
                <a:solidFill>
                  <a:srgbClr val="323332"/>
                </a:solidFill>
                <a:latin typeface="Helvetica" pitchFamily="2" charset="0"/>
                <a:ea typeface="+mj-ea"/>
                <a:cs typeface="+mj-cs"/>
                <a:sym typeface="Calibri"/>
              </a:rPr>
              <a:t>Default copy constructor</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Default copy assignme</a:t>
            </a:r>
            <a:r>
              <a:rPr lang="en-RU" dirty="0">
                <a:solidFill>
                  <a:srgbClr val="323332"/>
                </a:solidFill>
                <a:latin typeface="Helvetica" pitchFamily="2" charset="0"/>
                <a:ea typeface="+mj-ea"/>
                <a:cs typeface="+mj-cs"/>
                <a:sym typeface="Calibri"/>
              </a:rPr>
              <a:t>nt operator</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Default destructor</a:t>
            </a:r>
          </a:p>
        </p:txBody>
      </p:sp>
      <p:pic>
        <p:nvPicPr>
          <p:cNvPr id="7" name="Picture 6">
            <a:extLst>
              <a:ext uri="{FF2B5EF4-FFF2-40B4-BE49-F238E27FC236}">
                <a16:creationId xmlns:a16="http://schemas.microsoft.com/office/drawing/2014/main" id="{0F9F01FB-4993-8744-92CF-ACCD69DAB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177" y="4060529"/>
            <a:ext cx="8318500" cy="2540000"/>
          </a:xfrm>
          <a:prstGeom prst="rect">
            <a:avLst/>
          </a:prstGeom>
        </p:spPr>
      </p:pic>
    </p:spTree>
    <p:extLst>
      <p:ext uri="{BB962C8B-B14F-4D97-AF65-F5344CB8AC3E}">
        <p14:creationId xmlns:p14="http://schemas.microsoft.com/office/powerpoint/2010/main" val="27304292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120775" y="1198209"/>
            <a:ext cx="43656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First 3D-vector-specific operator, which we’ll redefine will be the compound assignment </a:t>
            </a:r>
            <a:r>
              <a:rPr lang="en-US" b="1" dirty="0">
                <a:latin typeface="Helvetica" pitchFamily="2" charset="0"/>
              </a:rPr>
              <a:t>operator +=</a:t>
            </a:r>
          </a:p>
          <a:p>
            <a:pPr hangingPunct="0"/>
            <a:endParaRPr kumimoji="0" lang="en-US" sz="1800" i="0" u="none" strike="noStrike" cap="none" spc="0" normalizeH="0" baseline="0" dirty="0">
              <a:ln>
                <a:noFill/>
              </a:ln>
              <a:solidFill>
                <a:srgbClr val="323332"/>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kumimoji="0" lang="en-US" sz="1800" i="0" u="none" strike="noStrike" cap="none" spc="0" normalizeH="0" baseline="0" dirty="0">
                <a:ln>
                  <a:noFill/>
                </a:ln>
                <a:solidFill>
                  <a:srgbClr val="323332"/>
                </a:solidFill>
                <a:effectLst/>
                <a:uFillTx/>
                <a:latin typeface="Helvetica" pitchFamily="2" charset="0"/>
                <a:ea typeface="+mj-ea"/>
                <a:cs typeface="+mj-cs"/>
                <a:sym typeface="Calibri"/>
              </a:rPr>
              <a:t>Operator </a:t>
            </a:r>
            <a:r>
              <a:rPr lang="en-US" dirty="0">
                <a:solidFill>
                  <a:srgbClr val="323332"/>
                </a:solidFill>
                <a:latin typeface="Helvetica" pitchFamily="2" charset="0"/>
                <a:ea typeface="+mj-ea"/>
                <a:cs typeface="+mj-cs"/>
                <a:sym typeface="Calibri"/>
              </a:rPr>
              <a:t>+= should not modify its second argument (it should receive it by const reference)</a:t>
            </a:r>
          </a:p>
          <a:p>
            <a:pPr marL="285750" indent="-285750" hangingPunct="0">
              <a:buFont typeface="Arial" panose="020B0604020202020204" pitchFamily="34" charset="0"/>
              <a:buChar char="•"/>
            </a:pPr>
            <a:r>
              <a:rPr kumimoji="0" lang="en-US" sz="1800" i="0" u="none" strike="noStrike" cap="none" spc="0" normalizeH="0" baseline="0" dirty="0">
                <a:ln>
                  <a:noFill/>
                </a:ln>
                <a:solidFill>
                  <a:srgbClr val="323332"/>
                </a:solidFill>
                <a:effectLst/>
                <a:uFillTx/>
                <a:latin typeface="Helvetica" pitchFamily="2" charset="0"/>
                <a:ea typeface="+mj-ea"/>
                <a:cs typeface="+mj-cs"/>
                <a:sym typeface="Calibri"/>
              </a:rPr>
              <a:t>Operator += should be defined in-class and be non-const</a:t>
            </a:r>
          </a:p>
          <a:p>
            <a:pPr marL="285750" indent="-285750" hangingPunct="0">
              <a:buFont typeface="Arial" panose="020B0604020202020204" pitchFamily="34" charset="0"/>
              <a:buChar char="•"/>
            </a:pPr>
            <a:r>
              <a:rPr lang="en-US" dirty="0">
                <a:solidFill>
                  <a:srgbClr val="323332"/>
                </a:solidFill>
                <a:latin typeface="Helvetica" pitchFamily="2" charset="0"/>
                <a:ea typeface="+mj-ea"/>
                <a:cs typeface="+mj-cs"/>
                <a:sym typeface="Calibri"/>
              </a:rPr>
              <a:t>Operator += should return ref to the current object similarly to the copy assignment operator</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F5CD561A-172F-DD4C-8845-2CC3C64CF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512" y="1198209"/>
            <a:ext cx="5918165" cy="2497834"/>
          </a:xfrm>
          <a:prstGeom prst="rect">
            <a:avLst/>
          </a:prstGeom>
        </p:spPr>
      </p:pic>
      <p:sp>
        <p:nvSpPr>
          <p:cNvPr id="9" name="TextBox 8">
            <a:extLst>
              <a:ext uri="{FF2B5EF4-FFF2-40B4-BE49-F238E27FC236}">
                <a16:creationId xmlns:a16="http://schemas.microsoft.com/office/drawing/2014/main" id="{8F43EB6B-560C-2946-9E65-098FA7A9B37E}"/>
              </a:ext>
            </a:extLst>
          </p:cNvPr>
          <p:cNvSpPr txBox="1"/>
          <p:nvPr/>
        </p:nvSpPr>
        <p:spPr>
          <a:xfrm>
            <a:off x="5731512" y="4614527"/>
            <a:ext cx="436562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Signature of every the compound assignment operators is similar to copy assignment operator. Implementation is obvious in this case.</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1" name="Picture 10">
            <a:extLst>
              <a:ext uri="{FF2B5EF4-FFF2-40B4-BE49-F238E27FC236}">
                <a16:creationId xmlns:a16="http://schemas.microsoft.com/office/drawing/2014/main" id="{09A43BD5-61AE-7D40-B692-1FFCA9BFE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4624741"/>
            <a:ext cx="4457700" cy="2070100"/>
          </a:xfrm>
          <a:prstGeom prst="rect">
            <a:avLst/>
          </a:prstGeom>
        </p:spPr>
      </p:pic>
    </p:spTree>
    <p:extLst>
      <p:ext uri="{BB962C8B-B14F-4D97-AF65-F5344CB8AC3E}">
        <p14:creationId xmlns:p14="http://schemas.microsoft.com/office/powerpoint/2010/main" val="15210684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pic>
        <p:nvPicPr>
          <p:cNvPr id="5" name="Picture 4">
            <a:extLst>
              <a:ext uri="{FF2B5EF4-FFF2-40B4-BE49-F238E27FC236}">
                <a16:creationId xmlns:a16="http://schemas.microsoft.com/office/drawing/2014/main" id="{81797C06-8C99-EE41-BB71-E41B91F86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70" y="1333500"/>
            <a:ext cx="4483100" cy="2095500"/>
          </a:xfrm>
          <a:prstGeom prst="rect">
            <a:avLst/>
          </a:prstGeom>
        </p:spPr>
      </p:pic>
      <p:sp>
        <p:nvSpPr>
          <p:cNvPr id="10" name="TextBox 9">
            <a:extLst>
              <a:ext uri="{FF2B5EF4-FFF2-40B4-BE49-F238E27FC236}">
                <a16:creationId xmlns:a16="http://schemas.microsoft.com/office/drawing/2014/main" id="{5E400B24-BF1B-074F-B1B4-71C4CA5478D7}"/>
              </a:ext>
            </a:extLst>
          </p:cNvPr>
          <p:cNvSpPr txBox="1"/>
          <p:nvPr/>
        </p:nvSpPr>
        <p:spPr>
          <a:xfrm>
            <a:off x="1120775" y="1198209"/>
            <a:ext cx="436562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Implementation of the </a:t>
            </a:r>
            <a:r>
              <a:rPr lang="en-US" b="1" dirty="0">
                <a:latin typeface="Helvetica" pitchFamily="2" charset="0"/>
              </a:rPr>
              <a:t>operator –=</a:t>
            </a:r>
            <a:r>
              <a:rPr lang="en-US" dirty="0">
                <a:latin typeface="Helvetica" pitchFamily="2" charset="0"/>
              </a:rPr>
              <a:t> is very similar.</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1B59A551-5A9A-2545-AF5C-B433CD9C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645006"/>
            <a:ext cx="4975225" cy="2603315"/>
          </a:xfrm>
          <a:prstGeom prst="rect">
            <a:avLst/>
          </a:prstGeom>
        </p:spPr>
      </p:pic>
      <p:sp>
        <p:nvSpPr>
          <p:cNvPr id="12" name="TextBox 11">
            <a:extLst>
              <a:ext uri="{FF2B5EF4-FFF2-40B4-BE49-F238E27FC236}">
                <a16:creationId xmlns:a16="http://schemas.microsoft.com/office/drawing/2014/main" id="{5981B1F1-C925-5742-8C01-7C28C4A2165D}"/>
              </a:ext>
            </a:extLst>
          </p:cNvPr>
          <p:cNvSpPr txBox="1"/>
          <p:nvPr/>
        </p:nvSpPr>
        <p:spPr>
          <a:xfrm>
            <a:off x="6363970" y="3645006"/>
            <a:ext cx="414147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However, implementation of the </a:t>
            </a:r>
            <a:r>
              <a:rPr lang="en-US" b="1" dirty="0">
                <a:latin typeface="Helvetica" pitchFamily="2" charset="0"/>
              </a:rPr>
              <a:t>operator *= </a:t>
            </a:r>
            <a:r>
              <a:rPr lang="en-US" dirty="0">
                <a:latin typeface="Helvetica" pitchFamily="2" charset="0"/>
              </a:rPr>
              <a:t>is a little more complicated, just because cross product multiplication is a complicated arithmetic operation.</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2076568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sp>
        <p:nvSpPr>
          <p:cNvPr id="14" name="TextBox 13">
            <a:extLst>
              <a:ext uri="{FF2B5EF4-FFF2-40B4-BE49-F238E27FC236}">
                <a16:creationId xmlns:a16="http://schemas.microsoft.com/office/drawing/2014/main" id="{AE0D6AD8-7E0E-6946-8F9F-40F458075294}"/>
              </a:ext>
            </a:extLst>
          </p:cNvPr>
          <p:cNvSpPr txBox="1"/>
          <p:nvPr/>
        </p:nvSpPr>
        <p:spPr>
          <a:xfrm>
            <a:off x="1120775" y="2149410"/>
            <a:ext cx="972629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Great, we learned how to multiply a vector by a vector. But what if we want to multiply a vector by a number? Let's define a second method * = that will take a number. One definition rule is not violated in this case, because the signatures are different.</a:t>
            </a:r>
            <a:endParaRPr lang="en-RU" dirty="0"/>
          </a:p>
        </p:txBody>
      </p:sp>
      <p:pic>
        <p:nvPicPr>
          <p:cNvPr id="4" name="Picture 3">
            <a:extLst>
              <a:ext uri="{FF2B5EF4-FFF2-40B4-BE49-F238E27FC236}">
                <a16:creationId xmlns:a16="http://schemas.microsoft.com/office/drawing/2014/main" id="{C90D9265-A616-A340-8438-FF4CE0260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426086"/>
            <a:ext cx="5118100" cy="1841500"/>
          </a:xfrm>
          <a:prstGeom prst="rect">
            <a:avLst/>
          </a:prstGeom>
        </p:spPr>
      </p:pic>
    </p:spTree>
    <p:extLst>
      <p:ext uri="{BB962C8B-B14F-4D97-AF65-F5344CB8AC3E}">
        <p14:creationId xmlns:p14="http://schemas.microsoft.com/office/powerpoint/2010/main" val="154007069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pic>
        <p:nvPicPr>
          <p:cNvPr id="4" name="Picture 3">
            <a:extLst>
              <a:ext uri="{FF2B5EF4-FFF2-40B4-BE49-F238E27FC236}">
                <a16:creationId xmlns:a16="http://schemas.microsoft.com/office/drawing/2014/main" id="{F835A0EE-638D-5B47-AAC5-73ADB6D27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10" y="2658877"/>
            <a:ext cx="11127179" cy="3843629"/>
          </a:xfrm>
          <a:prstGeom prst="rect">
            <a:avLst/>
          </a:prstGeom>
        </p:spPr>
      </p:pic>
      <p:sp>
        <p:nvSpPr>
          <p:cNvPr id="6" name="TextBox 5">
            <a:extLst>
              <a:ext uri="{FF2B5EF4-FFF2-40B4-BE49-F238E27FC236}">
                <a16:creationId xmlns:a16="http://schemas.microsoft.com/office/drawing/2014/main" id="{9CF9B449-CE4C-0742-A070-B86BCBE42373}"/>
              </a:ext>
            </a:extLst>
          </p:cNvPr>
          <p:cNvSpPr txBox="1"/>
          <p:nvPr/>
        </p:nvSpPr>
        <p:spPr>
          <a:xfrm>
            <a:off x="570016" y="1484416"/>
            <a:ext cx="110895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Summarizing up the </a:t>
            </a:r>
            <a:r>
              <a:rPr lang="en-GB" b="1" dirty="0">
                <a:solidFill>
                  <a:schemeClr val="accent4"/>
                </a:solidFill>
              </a:rPr>
              <a:t>compound assignment operators redefinition</a:t>
            </a:r>
            <a:r>
              <a:rPr lang="en-GB" dirty="0">
                <a:solidFill>
                  <a:schemeClr val="accent4"/>
                </a:solidFill>
              </a:rPr>
              <a:t> topic, I want to say that the examples I have shown is applicable to other compound assignment operators. Every other compound </a:t>
            </a:r>
            <a:r>
              <a:rPr lang="en-GB" dirty="0" err="1">
                <a:solidFill>
                  <a:schemeClr val="accent4"/>
                </a:solidFill>
              </a:rPr>
              <a:t>assignement</a:t>
            </a:r>
            <a:r>
              <a:rPr lang="en-GB" dirty="0">
                <a:solidFill>
                  <a:schemeClr val="accent4"/>
                </a:solidFill>
              </a:rPr>
              <a:t> operator can be redefined simply. Here in the table I gave the signatures of these operators:</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sp>
        <p:nvSpPr>
          <p:cNvPr id="9" name="Frame 8">
            <a:extLst>
              <a:ext uri="{FF2B5EF4-FFF2-40B4-BE49-F238E27FC236}">
                <a16:creationId xmlns:a16="http://schemas.microsoft.com/office/drawing/2014/main" id="{F7067C45-3586-0442-A8AF-35D20E8B3108}"/>
              </a:ext>
            </a:extLst>
          </p:cNvPr>
          <p:cNvSpPr/>
          <p:nvPr/>
        </p:nvSpPr>
        <p:spPr>
          <a:xfrm>
            <a:off x="4762004" y="2505694"/>
            <a:ext cx="3218214" cy="4212320"/>
          </a:xfrm>
          <a:prstGeom prst="frame">
            <a:avLst/>
          </a:prstGeom>
          <a:solidFill>
            <a:srgbClr val="FB2B38">
              <a:alpha val="24314"/>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847394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sp>
        <p:nvSpPr>
          <p:cNvPr id="3" name="TextBox 2">
            <a:extLst>
              <a:ext uri="{FF2B5EF4-FFF2-40B4-BE49-F238E27FC236}">
                <a16:creationId xmlns:a16="http://schemas.microsoft.com/office/drawing/2014/main" id="{0A36986C-9804-754A-A9E4-3B11DDB9BECC}"/>
              </a:ext>
            </a:extLst>
          </p:cNvPr>
          <p:cNvSpPr txBox="1"/>
          <p:nvPr/>
        </p:nvSpPr>
        <p:spPr>
          <a:xfrm>
            <a:off x="1136822" y="1467293"/>
            <a:ext cx="971024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Sometimes, we don't want to change the state of the original object when calculating the sum. In this case, we want to create a new object that will be the sum of the two original ones.</a:t>
            </a:r>
          </a:p>
          <a:p>
            <a:pPr hangingPunct="0"/>
            <a:br>
              <a:rPr lang="en-GB" dirty="0"/>
            </a:br>
            <a:r>
              <a:rPr lang="en-GB" dirty="0"/>
              <a:t>There are binary arithmetic operators for this: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A947E6E8-52B9-F046-8672-8FAFD9536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22" y="2798187"/>
            <a:ext cx="5448300" cy="2260600"/>
          </a:xfrm>
          <a:prstGeom prst="rect">
            <a:avLst/>
          </a:prstGeom>
        </p:spPr>
      </p:pic>
      <p:sp>
        <p:nvSpPr>
          <p:cNvPr id="11" name="TextBox 10">
            <a:extLst>
              <a:ext uri="{FF2B5EF4-FFF2-40B4-BE49-F238E27FC236}">
                <a16:creationId xmlns:a16="http://schemas.microsoft.com/office/drawing/2014/main" id="{F8044D8F-4EAE-8E4C-9D05-DC85F6BE19AD}"/>
              </a:ext>
            </a:extLst>
          </p:cNvPr>
          <p:cNvSpPr txBox="1"/>
          <p:nvPr/>
        </p:nvSpPr>
        <p:spPr>
          <a:xfrm>
            <a:off x="1120775" y="5189354"/>
            <a:ext cx="971024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 binary arithmetic operators should receive two objects by </a:t>
            </a:r>
            <a:r>
              <a:rPr lang="en-GB" dirty="0" err="1"/>
              <a:t>const</a:t>
            </a:r>
            <a:r>
              <a:rPr lang="en-GB" dirty="0"/>
              <a:t> references and create new object, which stores the sum.</a:t>
            </a:r>
            <a:endParaRPr lang="ru-RU" dirty="0"/>
          </a:p>
          <a:p>
            <a:pPr hangingPunct="0"/>
            <a:endParaRPr lang="ru-RU" dirty="0"/>
          </a:p>
          <a:p>
            <a:pPr hangingPunct="0"/>
            <a:r>
              <a:rPr lang="en-GB" dirty="0"/>
              <a:t>Since the context of the binary operators is not limited to one object, I recommend implementing them out-of-class, this is the way I will show you.</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1649600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5" name="Picture 4">
            <a:extLst>
              <a:ext uri="{FF2B5EF4-FFF2-40B4-BE49-F238E27FC236}">
                <a16:creationId xmlns:a16="http://schemas.microsoft.com/office/drawing/2014/main" id="{2A06812B-A207-5E43-B634-B3522E3A3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622" y="2000250"/>
            <a:ext cx="6553200" cy="2857500"/>
          </a:xfrm>
          <a:prstGeom prst="rect">
            <a:avLst/>
          </a:prstGeom>
        </p:spPr>
      </p:pic>
      <p:sp>
        <p:nvSpPr>
          <p:cNvPr id="7" name="TextBox 6">
            <a:extLst>
              <a:ext uri="{FF2B5EF4-FFF2-40B4-BE49-F238E27FC236}">
                <a16:creationId xmlns:a16="http://schemas.microsoft.com/office/drawing/2014/main" id="{559CFA60-EF76-9B49-8B58-35E57737F994}"/>
              </a:ext>
            </a:extLst>
          </p:cNvPr>
          <p:cNvSpPr txBox="1"/>
          <p:nvPr/>
        </p:nvSpPr>
        <p:spPr>
          <a:xfrm>
            <a:off x="1120775" y="1238844"/>
            <a:ext cx="4130847" cy="5632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the screenshot on the right, I have given a common implementation of the binary </a:t>
            </a:r>
            <a:r>
              <a:rPr lang="en-GB" b="1" dirty="0"/>
              <a:t>operator +</a:t>
            </a:r>
            <a:r>
              <a:rPr lang="en-GB" dirty="0"/>
              <a:t>. Everything seems to be fine, however, let's note one </a:t>
            </a:r>
            <a:r>
              <a:rPr lang="en-GB" i="1" dirty="0"/>
              <a:t>subtlety</a:t>
            </a:r>
            <a:r>
              <a:rPr lang="en-GB" dirty="0"/>
              <a:t>: we have defined the logic for summing two vectors</a:t>
            </a:r>
            <a:r>
              <a:rPr lang="ru-RU" dirty="0"/>
              <a:t> </a:t>
            </a:r>
            <a:r>
              <a:rPr lang="en-US" b="1" dirty="0"/>
              <a:t>again</a:t>
            </a:r>
            <a:r>
              <a:rPr lang="en-GB" dirty="0"/>
              <a:t>! Remember, we have already done this in the case of the </a:t>
            </a:r>
            <a:r>
              <a:rPr lang="en-GB" b="1" dirty="0"/>
              <a:t>operator +=</a:t>
            </a:r>
            <a:r>
              <a:rPr lang="en-GB" dirty="0"/>
              <a:t>! It turns out that in this case we accidently utilized </a:t>
            </a:r>
            <a:r>
              <a:rPr lang="en-GB" dirty="0" err="1"/>
              <a:t>copypasting</a:t>
            </a:r>
            <a:r>
              <a:rPr lang="en-GB" dirty="0"/>
              <a:t>…</a:t>
            </a:r>
          </a:p>
          <a:p>
            <a:pPr hangingPunct="0"/>
            <a:endParaRPr lang="en-GB" dirty="0"/>
          </a:p>
          <a:p>
            <a:pPr hangingPunct="0"/>
            <a:r>
              <a:rPr lang="en-GB" dirty="0"/>
              <a:t>In the vector example, it is not clear why this is bad. But, believe me, in our course in the future we will consider more complex classes that have more sophisticated methods of addition. We would not like to use </a:t>
            </a:r>
            <a:r>
              <a:rPr lang="en-GB" dirty="0" err="1"/>
              <a:t>copypaste</a:t>
            </a:r>
            <a:r>
              <a:rPr lang="en-GB" dirty="0"/>
              <a:t> in this case. Instead of that, why not rely on the </a:t>
            </a:r>
            <a:r>
              <a:rPr lang="en-GB" b="1" dirty="0"/>
              <a:t>operator +=</a:t>
            </a:r>
            <a:r>
              <a:rPr lang="en-GB" dirty="0"/>
              <a:t>, which we have already implemented?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9770614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4" name="Picture 3">
            <a:extLst>
              <a:ext uri="{FF2B5EF4-FFF2-40B4-BE49-F238E27FC236}">
                <a16:creationId xmlns:a16="http://schemas.microsoft.com/office/drawing/2014/main" id="{F0F57277-5B69-E140-9357-2301D6094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844755"/>
            <a:ext cx="6413500" cy="1689100"/>
          </a:xfrm>
          <a:prstGeom prst="rect">
            <a:avLst/>
          </a:prstGeom>
        </p:spPr>
      </p:pic>
      <p:sp>
        <p:nvSpPr>
          <p:cNvPr id="6" name="TextBox 5">
            <a:extLst>
              <a:ext uri="{FF2B5EF4-FFF2-40B4-BE49-F238E27FC236}">
                <a16:creationId xmlns:a16="http://schemas.microsoft.com/office/drawing/2014/main" id="{ED8C0AC0-BB2F-D046-AC35-94100DCC0D05}"/>
              </a:ext>
            </a:extLst>
          </p:cNvPr>
          <p:cNvSpPr txBox="1"/>
          <p:nvPr/>
        </p:nvSpPr>
        <p:spPr>
          <a:xfrm>
            <a:off x="1161535" y="3818237"/>
            <a:ext cx="1047853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Above is the correctly defined </a:t>
            </a:r>
            <a:r>
              <a:rPr lang="en-GB" b="1" dirty="0"/>
              <a:t>operator +=</a:t>
            </a:r>
            <a:r>
              <a:rPr lang="en-GB" dirty="0"/>
              <a:t> for the vector class. It consists of three parts:</a:t>
            </a:r>
          </a:p>
          <a:p>
            <a:pPr marL="285750" indent="-285750" hangingPunct="0">
              <a:buFont typeface="Arial" panose="020B0604020202020204" pitchFamily="34" charset="0"/>
              <a:buChar char="•"/>
            </a:pPr>
            <a:r>
              <a:rPr lang="en-GB" dirty="0"/>
              <a:t>Making a copy of the first vector</a:t>
            </a:r>
          </a:p>
          <a:p>
            <a:pPr marL="285750" indent="-285750" hangingPunct="0">
              <a:buFont typeface="Arial" panose="020B0604020202020204" pitchFamily="34" charset="0"/>
              <a:buChar char="•"/>
            </a:pPr>
            <a:r>
              <a:rPr lang="en-GB" dirty="0"/>
              <a:t>Calling </a:t>
            </a:r>
            <a:r>
              <a:rPr lang="en-GB" b="1" dirty="0"/>
              <a:t>operator +=</a:t>
            </a:r>
            <a:r>
              <a:rPr lang="en-GB" dirty="0"/>
              <a:t> on this copy</a:t>
            </a:r>
          </a:p>
          <a:p>
            <a:pPr marL="285750" indent="-285750" hangingPunct="0">
              <a:buFont typeface="Arial" panose="020B0604020202020204" pitchFamily="34" charset="0"/>
              <a:buChar char="•"/>
            </a:pPr>
            <a:r>
              <a:rPr lang="en-GB" dirty="0"/>
              <a:t>Returning the resulting value from a function</a:t>
            </a:r>
            <a:endParaRPr lang="ru-RU" dirty="0"/>
          </a:p>
          <a:p>
            <a:pPr marL="285750" indent="-285750" hangingPunct="0">
              <a:buFont typeface="Arial" panose="020B0604020202020204" pitchFamily="34" charset="0"/>
              <a:buChar char="•"/>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This solution can even be written in one line using the concept of temporary object. Let's look at it in order to optimize our solution.</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3975421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Operator= return type</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4" y="1269003"/>
            <a:ext cx="9394826"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Why operator= does not return void</a:t>
            </a:r>
          </a:p>
          <a:p>
            <a:endParaRPr lang="en-GB" dirty="0"/>
          </a:p>
          <a:p>
            <a:r>
              <a:rPr lang="en-GB" dirty="0"/>
              <a:t>Let's remember the very first lectures, namely, the lecture about expressions. In it, I talked about expressions of this type:</a:t>
            </a:r>
          </a:p>
          <a:p>
            <a:r>
              <a:rPr lang="en-GB" dirty="0">
                <a:solidFill>
                  <a:srgbClr val="7030A0"/>
                </a:solidFill>
              </a:rPr>
              <a:t>x = y = z;</a:t>
            </a:r>
          </a:p>
          <a:p>
            <a:endParaRPr lang="en-GB" dirty="0">
              <a:solidFill>
                <a:srgbClr val="7030A0"/>
              </a:solidFill>
            </a:endParaRPr>
          </a:p>
          <a:p>
            <a:r>
              <a:rPr lang="en-GB" dirty="0"/>
              <a:t>For such expressions to work correctly, the result of the expression y = z (which is getting calculated first, of course) must be the value of the object obtained after the assignment.</a:t>
            </a:r>
          </a:p>
          <a:p>
            <a:endParaRPr lang="en-GB" dirty="0">
              <a:solidFill>
                <a:srgbClr val="7030A0"/>
              </a:solidFill>
            </a:endParaRPr>
          </a:p>
          <a:p>
            <a:r>
              <a:rPr lang="en-US" b="1" dirty="0"/>
              <a:t>Why operator= returns a reference</a:t>
            </a:r>
            <a:endParaRPr lang="en-GB" b="1" dirty="0"/>
          </a:p>
          <a:p>
            <a:endParaRPr lang="en-GB" dirty="0"/>
          </a:p>
          <a:p>
            <a:r>
              <a:rPr lang="en-GB" dirty="0"/>
              <a:t>Because in some cases, we need a reference to the object we just assigned to!</a:t>
            </a:r>
            <a:endParaRPr lang="ru-RU" dirty="0"/>
          </a:p>
          <a:p>
            <a:r>
              <a:rPr lang="en-GB" dirty="0">
                <a:solidFill>
                  <a:srgbClr val="7030A0"/>
                </a:solidFill>
              </a:rPr>
              <a:t>(x = y) = z;</a:t>
            </a:r>
          </a:p>
          <a:p>
            <a:endParaRPr lang="en-RU" dirty="0">
              <a:solidFill>
                <a:srgbClr val="7030A0"/>
              </a:solidFill>
            </a:endParaRPr>
          </a:p>
          <a:p>
            <a:r>
              <a:rPr lang="en-GB" dirty="0"/>
              <a:t>In this example, there will be two calls to the copy assignment operator:</a:t>
            </a:r>
          </a:p>
          <a:p>
            <a:r>
              <a:rPr lang="en-GB" dirty="0">
                <a:solidFill>
                  <a:srgbClr val="7030A0"/>
                </a:solidFill>
              </a:rPr>
              <a:t>x = y</a:t>
            </a:r>
            <a:r>
              <a:rPr lang="en-GB" dirty="0"/>
              <a:t>, and then </a:t>
            </a:r>
            <a:r>
              <a:rPr lang="en-GB" dirty="0">
                <a:solidFill>
                  <a:srgbClr val="7030A0"/>
                </a:solidFill>
              </a:rPr>
              <a:t>x = z</a:t>
            </a:r>
            <a:endParaRPr lang="en-RU" dirty="0">
              <a:solidFill>
                <a:srgbClr val="7030A0"/>
              </a:solidFill>
            </a:endParaRPr>
          </a:p>
        </p:txBody>
      </p:sp>
    </p:spTree>
    <p:extLst>
      <p:ext uri="{BB962C8B-B14F-4D97-AF65-F5344CB8AC3E}">
        <p14:creationId xmlns:p14="http://schemas.microsoft.com/office/powerpoint/2010/main" val="20700005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Temporary object</a:t>
            </a:r>
            <a:endParaRPr lang="ru-RU" dirty="0"/>
          </a:p>
        </p:txBody>
      </p:sp>
      <p:sp>
        <p:nvSpPr>
          <p:cNvPr id="3" name="TextBox 2">
            <a:extLst>
              <a:ext uri="{FF2B5EF4-FFF2-40B4-BE49-F238E27FC236}">
                <a16:creationId xmlns:a16="http://schemas.microsoft.com/office/drawing/2014/main" id="{1842E9F2-AB3E-954D-A4C1-82775188A4E6}"/>
              </a:ext>
            </a:extLst>
          </p:cNvPr>
          <p:cNvSpPr txBox="1"/>
          <p:nvPr/>
        </p:nvSpPr>
        <p:spPr>
          <a:xfrm>
            <a:off x="1120775" y="1484416"/>
            <a:ext cx="81460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C ++ allows us to create a temporary unnamed object by calling its constructor</a:t>
            </a:r>
            <a:r>
              <a:rPr lang="en-US" dirty="0">
                <a:solidFill>
                  <a:schemeClr val="accent4"/>
                </a:solidFill>
              </a:rPr>
              <a:t>:</a:t>
            </a:r>
          </a:p>
        </p:txBody>
      </p:sp>
      <p:pic>
        <p:nvPicPr>
          <p:cNvPr id="7" name="Picture 6">
            <a:extLst>
              <a:ext uri="{FF2B5EF4-FFF2-40B4-BE49-F238E27FC236}">
                <a16:creationId xmlns:a16="http://schemas.microsoft.com/office/drawing/2014/main" id="{4DFC6218-8FA1-CA43-A0F1-96BA3D80D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338672"/>
            <a:ext cx="3797300" cy="1066800"/>
          </a:xfrm>
          <a:prstGeom prst="rect">
            <a:avLst/>
          </a:prstGeom>
        </p:spPr>
      </p:pic>
      <p:pic>
        <p:nvPicPr>
          <p:cNvPr id="9" name="Picture 8">
            <a:extLst>
              <a:ext uri="{FF2B5EF4-FFF2-40B4-BE49-F238E27FC236}">
                <a16:creationId xmlns:a16="http://schemas.microsoft.com/office/drawing/2014/main" id="{1179F444-FB7B-4648-A9EF-333EE0BA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870" y="2433922"/>
            <a:ext cx="3759200" cy="876300"/>
          </a:xfrm>
          <a:prstGeom prst="rect">
            <a:avLst/>
          </a:prstGeom>
        </p:spPr>
      </p:pic>
      <p:cxnSp>
        <p:nvCxnSpPr>
          <p:cNvPr id="11" name="Straight Arrow Connector 10">
            <a:extLst>
              <a:ext uri="{FF2B5EF4-FFF2-40B4-BE49-F238E27FC236}">
                <a16:creationId xmlns:a16="http://schemas.microsoft.com/office/drawing/2014/main" id="{F3BCC5E9-8343-D045-9304-C57BE74984DF}"/>
              </a:ext>
            </a:extLst>
          </p:cNvPr>
          <p:cNvCxnSpPr/>
          <p:nvPr/>
        </p:nvCxnSpPr>
        <p:spPr>
          <a:xfrm>
            <a:off x="5193780" y="2872072"/>
            <a:ext cx="1492028"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491A1E97-4B7A-DE47-B471-2C15F7D3E445}"/>
              </a:ext>
            </a:extLst>
          </p:cNvPr>
          <p:cNvSpPr txBox="1"/>
          <p:nvPr/>
        </p:nvSpPr>
        <p:spPr>
          <a:xfrm>
            <a:off x="1120775" y="3985648"/>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The temporary object can be used both to the left of the assignment operator (</a:t>
            </a:r>
            <a:r>
              <a:rPr lang="en-GB" dirty="0" err="1">
                <a:solidFill>
                  <a:schemeClr val="accent4"/>
                </a:solidFill>
              </a:rPr>
              <a:t>lvalue</a:t>
            </a:r>
            <a:r>
              <a:rPr lang="en-GB" dirty="0">
                <a:solidFill>
                  <a:schemeClr val="accent4"/>
                </a:solidFill>
              </a:rPr>
              <a:t>) and to the right (</a:t>
            </a:r>
            <a:r>
              <a:rPr lang="en-GB" dirty="0" err="1">
                <a:solidFill>
                  <a:schemeClr val="accent4"/>
                </a:solidFill>
              </a:rPr>
              <a:t>rvalue</a:t>
            </a:r>
            <a:r>
              <a:rPr lang="en-GB" dirty="0">
                <a:solidFill>
                  <a:schemeClr val="accent4"/>
                </a:solidFill>
              </a:rPr>
              <a:t>):</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6" name="Picture 15">
            <a:extLst>
              <a:ext uri="{FF2B5EF4-FFF2-40B4-BE49-F238E27FC236}">
                <a16:creationId xmlns:a16="http://schemas.microsoft.com/office/drawing/2014/main" id="{EFE0E868-8ACF-AE44-9CA1-2CEEC3A7A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050" y="4908212"/>
            <a:ext cx="6565900" cy="876300"/>
          </a:xfrm>
          <a:prstGeom prst="rect">
            <a:avLst/>
          </a:prstGeom>
        </p:spPr>
      </p:pic>
    </p:spTree>
    <p:extLst>
      <p:ext uri="{BB962C8B-B14F-4D97-AF65-F5344CB8AC3E}">
        <p14:creationId xmlns:p14="http://schemas.microsoft.com/office/powerpoint/2010/main" val="2362939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5" name="Picture 4">
            <a:extLst>
              <a:ext uri="{FF2B5EF4-FFF2-40B4-BE49-F238E27FC236}">
                <a16:creationId xmlns:a16="http://schemas.microsoft.com/office/drawing/2014/main" id="{7ACF6CA0-807C-2C41-B43D-E088F15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762382"/>
            <a:ext cx="6502400" cy="1257300"/>
          </a:xfrm>
          <a:prstGeom prst="rect">
            <a:avLst/>
          </a:prstGeom>
        </p:spPr>
      </p:pic>
      <p:sp>
        <p:nvSpPr>
          <p:cNvPr id="7" name="TextBox 6">
            <a:extLst>
              <a:ext uri="{FF2B5EF4-FFF2-40B4-BE49-F238E27FC236}">
                <a16:creationId xmlns:a16="http://schemas.microsoft.com/office/drawing/2014/main" id="{223F5E76-9607-3F42-882E-84F2CB11236C}"/>
              </a:ext>
            </a:extLst>
          </p:cNvPr>
          <p:cNvSpPr txBox="1"/>
          <p:nvPr/>
        </p:nvSpPr>
        <p:spPr>
          <a:xfrm>
            <a:off x="1161535" y="1285103"/>
            <a:ext cx="85786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So let's use the concept of a temporary object to implement the binary </a:t>
            </a:r>
            <a:r>
              <a:rPr lang="en-GB" b="1" dirty="0"/>
              <a:t>operator +</a:t>
            </a:r>
            <a:r>
              <a:rPr lang="en-US"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B70803E4-E9B9-CA41-B8F3-42C8993341CB}"/>
              </a:ext>
            </a:extLst>
          </p:cNvPr>
          <p:cNvSpPr txBox="1"/>
          <p:nvPr/>
        </p:nvSpPr>
        <p:spPr>
          <a:xfrm>
            <a:off x="1120775" y="3231495"/>
            <a:ext cx="972260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advantage of this implementation is its versatility. It will almost always be convenient to define the binary </a:t>
            </a:r>
            <a:r>
              <a:rPr lang="en-GB" b="1" dirty="0"/>
              <a:t>operator +</a:t>
            </a:r>
            <a:r>
              <a:rPr lang="en-GB" dirty="0"/>
              <a:t> exactly as shown above.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B6BA48B7-299F-BB45-9A30-498A57414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535" y="4466211"/>
            <a:ext cx="6527800" cy="1270000"/>
          </a:xfrm>
          <a:prstGeom prst="rect">
            <a:avLst/>
          </a:prstGeom>
        </p:spPr>
      </p:pic>
      <p:sp>
        <p:nvSpPr>
          <p:cNvPr id="11" name="TextBox 10">
            <a:extLst>
              <a:ext uri="{FF2B5EF4-FFF2-40B4-BE49-F238E27FC236}">
                <a16:creationId xmlns:a16="http://schemas.microsoft.com/office/drawing/2014/main" id="{57C41D3B-99E0-B144-B615-9214984D295B}"/>
              </a:ext>
            </a:extLst>
          </p:cNvPr>
          <p:cNvSpPr txBox="1"/>
          <p:nvPr/>
        </p:nvSpPr>
        <p:spPr>
          <a:xfrm>
            <a:off x="1161535" y="3981688"/>
            <a:ext cx="5991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b="1" dirty="0"/>
              <a:t>Operator – </a:t>
            </a:r>
            <a:r>
              <a:rPr lang="en-GB" dirty="0"/>
              <a:t>and</a:t>
            </a:r>
            <a:r>
              <a:rPr lang="en-GB" b="1" dirty="0"/>
              <a:t> operator *</a:t>
            </a:r>
            <a:r>
              <a:rPr lang="en-GB" dirty="0"/>
              <a:t> can be implemented similarly:</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41940090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sp>
        <p:nvSpPr>
          <p:cNvPr id="3" name="TextBox 2">
            <a:extLst>
              <a:ext uri="{FF2B5EF4-FFF2-40B4-BE49-F238E27FC236}">
                <a16:creationId xmlns:a16="http://schemas.microsoft.com/office/drawing/2014/main" id="{2FBA3045-8C10-CA4E-9B3A-A3BE08127AEE}"/>
              </a:ext>
            </a:extLst>
          </p:cNvPr>
          <p:cNvSpPr txBox="1"/>
          <p:nvPr/>
        </p:nvSpPr>
        <p:spPr>
          <a:xfrm>
            <a:off x="1120775" y="2228673"/>
            <a:ext cx="406373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Let’s support the </a:t>
            </a:r>
            <a:r>
              <a:rPr lang="en-GB" b="1" dirty="0">
                <a:solidFill>
                  <a:schemeClr val="accent4"/>
                </a:solidFill>
              </a:rPr>
              <a:t>operator *</a:t>
            </a:r>
            <a:r>
              <a:rPr lang="en-GB" dirty="0">
                <a:solidFill>
                  <a:schemeClr val="accent4"/>
                </a:solidFill>
              </a:rPr>
              <a:t> in case of:</a:t>
            </a:r>
          </a:p>
          <a:p>
            <a:pPr marL="285750" indent="-285750" hangingPunct="0">
              <a:buFont typeface="Arial" panose="020B0604020202020204" pitchFamily="34" charset="0"/>
              <a:buChar char="•"/>
            </a:pPr>
            <a:r>
              <a:rPr lang="en-GB" dirty="0">
                <a:solidFill>
                  <a:schemeClr val="accent4"/>
                </a:solidFill>
              </a:rPr>
              <a:t>multiplication vector by a vector</a:t>
            </a:r>
          </a:p>
          <a:p>
            <a:pPr marL="285750" indent="-285750" hangingPunct="0">
              <a:buFont typeface="Arial" panose="020B0604020202020204" pitchFamily="34" charset="0"/>
              <a:buChar char="•"/>
            </a:pPr>
            <a:r>
              <a:rPr lang="en-GB" dirty="0">
                <a:solidFill>
                  <a:schemeClr val="accent4"/>
                </a:solidFill>
              </a:rPr>
              <a:t>multiplication vector by a number</a:t>
            </a:r>
          </a:p>
          <a:p>
            <a:pPr marL="285750" indent="-285750" hangingPunct="0">
              <a:buFont typeface="Arial" panose="020B0604020202020204" pitchFamily="34" charset="0"/>
              <a:buChar char="•"/>
            </a:pPr>
            <a:r>
              <a:rPr lang="en-GB" dirty="0">
                <a:solidFill>
                  <a:schemeClr val="accent4"/>
                </a:solidFill>
              </a:rPr>
              <a:t>multiplication number by a vector</a:t>
            </a:r>
            <a:endParaRPr lang="en-RU" dirty="0">
              <a:solidFill>
                <a:schemeClr val="accent4"/>
              </a:solidFill>
              <a:sym typeface="Calibri"/>
            </a:endParaRPr>
          </a:p>
        </p:txBody>
      </p:sp>
      <p:pic>
        <p:nvPicPr>
          <p:cNvPr id="6" name="Picture 5">
            <a:extLst>
              <a:ext uri="{FF2B5EF4-FFF2-40B4-BE49-F238E27FC236}">
                <a16:creationId xmlns:a16="http://schemas.microsoft.com/office/drawing/2014/main" id="{D1593057-A943-2749-9FE2-1E7CD7F0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864433"/>
            <a:ext cx="9817100" cy="889000"/>
          </a:xfrm>
          <a:prstGeom prst="rect">
            <a:avLst/>
          </a:prstGeom>
        </p:spPr>
      </p:pic>
    </p:spTree>
    <p:extLst>
      <p:ext uri="{BB962C8B-B14F-4D97-AF65-F5344CB8AC3E}">
        <p14:creationId xmlns:p14="http://schemas.microsoft.com/office/powerpoint/2010/main" val="3088565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unary arithmetic operators</a:t>
            </a:r>
            <a:endParaRPr lang="ru-RU" dirty="0"/>
          </a:p>
        </p:txBody>
      </p:sp>
      <p:sp>
        <p:nvSpPr>
          <p:cNvPr id="3" name="TextBox 2">
            <a:extLst>
              <a:ext uri="{FF2B5EF4-FFF2-40B4-BE49-F238E27FC236}">
                <a16:creationId xmlns:a16="http://schemas.microsoft.com/office/drawing/2014/main" id="{4896D55B-F58F-7F4F-9131-3B734F669AFC}"/>
              </a:ext>
            </a:extLst>
          </p:cNvPr>
          <p:cNvSpPr txBox="1"/>
          <p:nvPr/>
        </p:nvSpPr>
        <p:spPr>
          <a:xfrm>
            <a:off x="1120775" y="1351207"/>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We may want to get the reflected vector, relative to the origin. In the case of numbers, we use the unary operator – for this task.</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AF9EF52A-E512-CC4F-8725-B3111E1C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39044"/>
            <a:ext cx="5778500" cy="2057400"/>
          </a:xfrm>
          <a:prstGeom prst="rect">
            <a:avLst/>
          </a:prstGeom>
        </p:spPr>
      </p:pic>
      <p:sp>
        <p:nvSpPr>
          <p:cNvPr id="9" name="TextBox 8">
            <a:extLst>
              <a:ext uri="{FF2B5EF4-FFF2-40B4-BE49-F238E27FC236}">
                <a16:creationId xmlns:a16="http://schemas.microsoft.com/office/drawing/2014/main" id="{4A8E0710-1A3D-4749-8452-C8A4CF60D05C}"/>
              </a:ext>
            </a:extLst>
          </p:cNvPr>
          <p:cNvSpPr txBox="1"/>
          <p:nvPr/>
        </p:nvSpPr>
        <p:spPr>
          <a:xfrm>
            <a:off x="1120775" y="4337952"/>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Unary arithmetic operators doesn’t change the object they are applied too. Instead, they create a copy of the object. Usually they are defined in-class and, thus, </a:t>
            </a:r>
            <a:r>
              <a:rPr lang="en-GB" dirty="0" err="1">
                <a:solidFill>
                  <a:schemeClr val="accent4"/>
                </a:solidFill>
                <a:latin typeface="Helvetica" pitchFamily="2" charset="0"/>
              </a:rPr>
              <a:t>const</a:t>
            </a:r>
            <a:r>
              <a:rPr lang="en-GB" dirty="0">
                <a:solidFill>
                  <a:schemeClr val="accent4"/>
                </a:solidFill>
                <a:latin typeface="Helvetica" pitchFamily="2" charset="0"/>
              </a:rPr>
              <a:t>-qualified:</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15" name="Picture 14">
            <a:extLst>
              <a:ext uri="{FF2B5EF4-FFF2-40B4-BE49-F238E27FC236}">
                <a16:creationId xmlns:a16="http://schemas.microsoft.com/office/drawing/2014/main" id="{3B382D4C-C12B-3C4F-82A4-3F6CFD33E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5125789"/>
            <a:ext cx="5918200" cy="698500"/>
          </a:xfrm>
          <a:prstGeom prst="rect">
            <a:avLst/>
          </a:prstGeom>
        </p:spPr>
      </p:pic>
    </p:spTree>
    <p:extLst>
      <p:ext uri="{BB962C8B-B14F-4D97-AF65-F5344CB8AC3E}">
        <p14:creationId xmlns:p14="http://schemas.microsoft.com/office/powerpoint/2010/main" val="4350310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unary arithmetic operators</a:t>
            </a:r>
            <a:endParaRPr lang="ru-RU" dirty="0"/>
          </a:p>
        </p:txBody>
      </p:sp>
      <p:sp>
        <p:nvSpPr>
          <p:cNvPr id="3" name="TextBox 2">
            <a:extLst>
              <a:ext uri="{FF2B5EF4-FFF2-40B4-BE49-F238E27FC236}">
                <a16:creationId xmlns:a16="http://schemas.microsoft.com/office/drawing/2014/main" id="{4896D55B-F58F-7F4F-9131-3B734F669AFC}"/>
              </a:ext>
            </a:extLst>
          </p:cNvPr>
          <p:cNvSpPr txBox="1"/>
          <p:nvPr/>
        </p:nvSpPr>
        <p:spPr>
          <a:xfrm>
            <a:off x="1120775" y="2228673"/>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In addition to the unary </a:t>
            </a:r>
            <a:r>
              <a:rPr lang="en-GB" b="1" dirty="0">
                <a:solidFill>
                  <a:schemeClr val="accent4"/>
                </a:solidFill>
              </a:rPr>
              <a:t>operator </a:t>
            </a:r>
            <a:r>
              <a:rPr lang="ru-RU" b="1" dirty="0">
                <a:solidFill>
                  <a:schemeClr val="accent4"/>
                </a:solidFill>
              </a:rPr>
              <a:t>–</a:t>
            </a:r>
            <a:r>
              <a:rPr lang="en-GB" dirty="0">
                <a:solidFill>
                  <a:schemeClr val="accent4"/>
                </a:solidFill>
              </a:rPr>
              <a:t>, there is also the unary </a:t>
            </a:r>
            <a:r>
              <a:rPr lang="en-GB" b="1" dirty="0">
                <a:solidFill>
                  <a:schemeClr val="accent4"/>
                </a:solidFill>
              </a:rPr>
              <a:t>operator +</a:t>
            </a:r>
            <a:r>
              <a:rPr lang="en-GB" dirty="0">
                <a:solidFill>
                  <a:schemeClr val="accent4"/>
                </a:solidFill>
              </a:rPr>
              <a:t>. It might seem like </a:t>
            </a:r>
            <a:r>
              <a:rPr lang="en-US" dirty="0">
                <a:solidFill>
                  <a:schemeClr val="accent4"/>
                </a:solidFill>
              </a:rPr>
              <a:t>such operator </a:t>
            </a:r>
            <a:r>
              <a:rPr lang="en-GB" dirty="0">
                <a:solidFill>
                  <a:schemeClr val="accent4"/>
                </a:solidFill>
              </a:rPr>
              <a:t>doesn't make sense, because it just copies the value of the vector without changing it. Unfortunately, I cannot yet demonstrate a useful example using this operator, so for now, let's just define it:</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7E442C5E-45DC-B343-9E22-A87C3EE4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628352"/>
            <a:ext cx="6416847" cy="715966"/>
          </a:xfrm>
          <a:prstGeom prst="rect">
            <a:avLst/>
          </a:prstGeom>
        </p:spPr>
      </p:pic>
    </p:spTree>
    <p:extLst>
      <p:ext uri="{BB962C8B-B14F-4D97-AF65-F5344CB8AC3E}">
        <p14:creationId xmlns:p14="http://schemas.microsoft.com/office/powerpoint/2010/main" val="119110967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pic>
        <p:nvPicPr>
          <p:cNvPr id="6" name="Picture 5">
            <a:extLst>
              <a:ext uri="{FF2B5EF4-FFF2-40B4-BE49-F238E27FC236}">
                <a16:creationId xmlns:a16="http://schemas.microsoft.com/office/drawing/2014/main" id="{99A72737-4965-344A-B99F-CB9CE1B18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04600"/>
            <a:ext cx="4013200" cy="1181100"/>
          </a:xfrm>
          <a:prstGeom prst="rect">
            <a:avLst/>
          </a:prstGeom>
        </p:spPr>
      </p:pic>
      <p:sp>
        <p:nvSpPr>
          <p:cNvPr id="7" name="TextBox 6">
            <a:extLst>
              <a:ext uri="{FF2B5EF4-FFF2-40B4-BE49-F238E27FC236}">
                <a16:creationId xmlns:a16="http://schemas.microsoft.com/office/drawing/2014/main" id="{6B500B56-10BD-EA4A-B088-7705FFAF05F5}"/>
              </a:ext>
            </a:extLst>
          </p:cNvPr>
          <p:cNvSpPr txBox="1"/>
          <p:nvPr/>
        </p:nvSpPr>
        <p:spPr>
          <a:xfrm>
            <a:off x="1120775" y="1317350"/>
            <a:ext cx="33624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Consider the following example: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EE41993B-95AE-474F-AB60-CB867043DBC0}"/>
              </a:ext>
            </a:extLst>
          </p:cNvPr>
          <p:cNvSpPr txBox="1"/>
          <p:nvPr/>
        </p:nvSpPr>
        <p:spPr>
          <a:xfrm>
            <a:off x="1104405" y="3277590"/>
            <a:ext cx="1015340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On the second line in the main function, we are assigning to a temporary object. Obviously, such an operation is meaningless, because the temporary object will not be available in the future.</a:t>
            </a:r>
            <a:endParaRPr lang="ru-RU" dirty="0">
              <a:solidFill>
                <a:schemeClr val="accent4"/>
              </a:solidFill>
            </a:endParaRPr>
          </a:p>
          <a:p>
            <a:pPr hangingPunct="0"/>
            <a:endParaRPr kumimoji="0" lang="ru-RU" sz="1800" b="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t>This is allowed because the result of a unary </a:t>
            </a:r>
            <a:r>
              <a:rPr lang="en-GB" b="1" dirty="0"/>
              <a:t>operator </a:t>
            </a:r>
            <a:r>
              <a:rPr lang="ru-RU" b="1" dirty="0"/>
              <a:t>–</a:t>
            </a:r>
            <a:r>
              <a:rPr lang="ru-RU" dirty="0"/>
              <a:t> </a:t>
            </a:r>
            <a:r>
              <a:rPr lang="en-GB" dirty="0"/>
              <a:t>is an </a:t>
            </a:r>
            <a:r>
              <a:rPr lang="en-GB" dirty="0" err="1"/>
              <a:t>lvalue</a:t>
            </a:r>
            <a:r>
              <a:rPr lang="en-GB" dirty="0"/>
              <a:t> (a value that can be used as the left operand of an assignment operator) in our case.</a:t>
            </a:r>
            <a:endParaRPr lang="ru-RU" dirty="0"/>
          </a:p>
          <a:p>
            <a:pPr hangingPunct="0"/>
            <a:endParaRPr kumimoji="0" lang="ru-RU" sz="1800" b="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t>By the way, in the case of int, this idea will not work.</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2" name="Picture 11">
            <a:extLst>
              <a:ext uri="{FF2B5EF4-FFF2-40B4-BE49-F238E27FC236}">
                <a16:creationId xmlns:a16="http://schemas.microsoft.com/office/drawing/2014/main" id="{0B03356D-B7B0-734D-B4BB-9C7343F80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047" y="5028788"/>
            <a:ext cx="3479800" cy="1384300"/>
          </a:xfrm>
          <a:prstGeom prst="rect">
            <a:avLst/>
          </a:prstGeom>
        </p:spPr>
      </p:pic>
    </p:spTree>
    <p:extLst>
      <p:ext uri="{BB962C8B-B14F-4D97-AF65-F5344CB8AC3E}">
        <p14:creationId xmlns:p14="http://schemas.microsoft.com/office/powerpoint/2010/main" val="26569997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sp>
        <p:nvSpPr>
          <p:cNvPr id="3" name="TextBox 2">
            <a:extLst>
              <a:ext uri="{FF2B5EF4-FFF2-40B4-BE49-F238E27FC236}">
                <a16:creationId xmlns:a16="http://schemas.microsoft.com/office/drawing/2014/main" id="{34950800-A0B9-124B-BBEE-62F7D2CF9A07}"/>
              </a:ext>
            </a:extLst>
          </p:cNvPr>
          <p:cNvSpPr txBox="1"/>
          <p:nvPr/>
        </p:nvSpPr>
        <p:spPr>
          <a:xfrm>
            <a:off x="1120775" y="1306285"/>
            <a:ext cx="1005390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 how do we fix the problem? The obvious solution is to return an </a:t>
            </a:r>
            <a:r>
              <a:rPr lang="en-GB" dirty="0" err="1"/>
              <a:t>rvalue</a:t>
            </a:r>
            <a:r>
              <a:rPr lang="en-GB" dirty="0"/>
              <a:t> instead of an </a:t>
            </a:r>
            <a:r>
              <a:rPr lang="en-GB" dirty="0" err="1"/>
              <a:t>lvalue</a:t>
            </a:r>
            <a:r>
              <a:rPr lang="en-GB" dirty="0"/>
              <a:t> from the </a:t>
            </a:r>
            <a:r>
              <a:rPr lang="en-GB" b="1" dirty="0"/>
              <a:t>operator</a:t>
            </a:r>
            <a:r>
              <a:rPr lang="ru-RU" b="1" dirty="0"/>
              <a:t> –</a:t>
            </a:r>
            <a:r>
              <a:rPr lang="en-GB" dirty="0"/>
              <a:t>.</a:t>
            </a:r>
            <a:r>
              <a:rPr lang="ru-RU" dirty="0"/>
              <a:t> </a:t>
            </a:r>
            <a:r>
              <a:rPr lang="en-GB" dirty="0"/>
              <a:t>To do this, just add a </a:t>
            </a:r>
            <a:r>
              <a:rPr lang="en-GB" dirty="0" err="1"/>
              <a:t>const</a:t>
            </a:r>
            <a:r>
              <a:rPr lang="en-GB" dirty="0"/>
              <a:t>-qualifier to the return type of the </a:t>
            </a:r>
            <a:r>
              <a:rPr lang="en-GB" b="1" dirty="0"/>
              <a:t>operator</a:t>
            </a:r>
            <a:r>
              <a:rPr lang="ru-RU" b="1" dirty="0"/>
              <a:t> –</a:t>
            </a:r>
            <a:r>
              <a:rPr lang="en-GB" dirty="0"/>
              <a:t>.</a:t>
            </a:r>
            <a:endParaRPr lang="ru-RU" dirty="0"/>
          </a:p>
          <a:p>
            <a:pPr hangingPunct="0"/>
            <a:endParaRPr lang="ru-RU" dirty="0"/>
          </a:p>
          <a:p>
            <a:pPr hangingPunct="0"/>
            <a:r>
              <a:rPr lang="en-GB" b="1" dirty="0"/>
              <a:t>WARNING</a:t>
            </a:r>
            <a:r>
              <a:rPr lang="en-GB" dirty="0"/>
              <a:t>: do not confuse </a:t>
            </a:r>
            <a:r>
              <a:rPr lang="en-GB" dirty="0" err="1"/>
              <a:t>const</a:t>
            </a:r>
            <a:r>
              <a:rPr lang="en-GB" dirty="0"/>
              <a:t>-qualifier applied to return type and </a:t>
            </a:r>
            <a:r>
              <a:rPr lang="en-GB" dirty="0" err="1"/>
              <a:t>const</a:t>
            </a:r>
            <a:r>
              <a:rPr lang="en-GB" dirty="0"/>
              <a:t>-qualifier of a method!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B8D21550-3F07-284F-97D9-5904285D0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194267"/>
            <a:ext cx="7919522" cy="1484910"/>
          </a:xfrm>
          <a:prstGeom prst="rect">
            <a:avLst/>
          </a:prstGeom>
        </p:spPr>
      </p:pic>
      <p:sp>
        <p:nvSpPr>
          <p:cNvPr id="11" name="TextBox 10">
            <a:extLst>
              <a:ext uri="{FF2B5EF4-FFF2-40B4-BE49-F238E27FC236}">
                <a16:creationId xmlns:a16="http://schemas.microsoft.com/office/drawing/2014/main" id="{14FCA053-8889-C44A-91F9-097E45242E39}"/>
              </a:ext>
            </a:extLst>
          </p:cNvPr>
          <p:cNvSpPr txBox="1"/>
          <p:nvPr/>
        </p:nvSpPr>
        <p:spPr>
          <a:xfrm>
            <a:off x="1120775" y="3761509"/>
            <a:ext cx="82956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Well, now the same line of code will not work</a:t>
            </a:r>
            <a:r>
              <a:rPr lang="ru-RU" dirty="0">
                <a:solidFill>
                  <a:schemeClr val="accent4"/>
                </a:solidFill>
              </a:rPr>
              <a:t> (</a:t>
            </a:r>
            <a:r>
              <a:rPr lang="en-US" dirty="0">
                <a:solidFill>
                  <a:schemeClr val="accent4"/>
                </a:solidFill>
              </a:rPr>
              <a:t>which is great</a:t>
            </a:r>
            <a:r>
              <a:rPr lang="ru-RU" dirty="0">
                <a:solidFill>
                  <a:schemeClr val="accent4"/>
                </a:solidFill>
              </a:rPr>
              <a:t>)</a:t>
            </a:r>
            <a:r>
              <a:rPr lang="en-GB" dirty="0">
                <a:solidFill>
                  <a:schemeClr val="accent4"/>
                </a:solidFill>
              </a:rPr>
              <a:t> and CE will appear:</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5" name="Picture 14">
            <a:extLst>
              <a:ext uri="{FF2B5EF4-FFF2-40B4-BE49-F238E27FC236}">
                <a16:creationId xmlns:a16="http://schemas.microsoft.com/office/drawing/2014/main" id="{4CF506AC-97A9-3440-BBFC-13F619BA2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2803860"/>
            <a:ext cx="6464300" cy="660400"/>
          </a:xfrm>
          <a:prstGeom prst="rect">
            <a:avLst/>
          </a:prstGeom>
        </p:spPr>
      </p:pic>
    </p:spTree>
    <p:extLst>
      <p:ext uri="{BB962C8B-B14F-4D97-AF65-F5344CB8AC3E}">
        <p14:creationId xmlns:p14="http://schemas.microsoft.com/office/powerpoint/2010/main" val="5105967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pic>
        <p:nvPicPr>
          <p:cNvPr id="8" name="Picture 7">
            <a:extLst>
              <a:ext uri="{FF2B5EF4-FFF2-40B4-BE49-F238E27FC236}">
                <a16:creationId xmlns:a16="http://schemas.microsoft.com/office/drawing/2014/main" id="{E4FE8B69-F786-7344-8FF2-D23AD2F2D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072716"/>
            <a:ext cx="10528300" cy="1600200"/>
          </a:xfrm>
          <a:prstGeom prst="rect">
            <a:avLst/>
          </a:prstGeom>
        </p:spPr>
      </p:pic>
      <p:sp>
        <p:nvSpPr>
          <p:cNvPr id="12" name="TextBox 11">
            <a:extLst>
              <a:ext uri="{FF2B5EF4-FFF2-40B4-BE49-F238E27FC236}">
                <a16:creationId xmlns:a16="http://schemas.microsoft.com/office/drawing/2014/main" id="{468A1959-546A-FE4D-9AA8-9012277F34FC}"/>
              </a:ext>
            </a:extLst>
          </p:cNvPr>
          <p:cNvSpPr txBox="1"/>
          <p:nvPr/>
        </p:nvSpPr>
        <p:spPr>
          <a:xfrm>
            <a:off x="1069047" y="4838712"/>
            <a:ext cx="1005390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i="1" dirty="0">
                <a:solidFill>
                  <a:schemeClr val="accent4"/>
                </a:solidFill>
              </a:rPr>
              <a:t>Note: </a:t>
            </a:r>
            <a:r>
              <a:rPr lang="en-GB" i="1" dirty="0" err="1">
                <a:solidFill>
                  <a:schemeClr val="accent4"/>
                </a:solidFill>
              </a:rPr>
              <a:t>CLion</a:t>
            </a:r>
            <a:r>
              <a:rPr lang="en-GB" i="1" dirty="0">
                <a:solidFill>
                  <a:schemeClr val="accent4"/>
                </a:solidFill>
              </a:rPr>
              <a:t> marked the return type in yellow because this solution is not entirely correct. We'll dive into details later when we will be discussing the so-called reference qualifiers. Later, we will come up with a correct solution of the problem using them. The current solution should be taken as temporary.</a:t>
            </a:r>
            <a:endParaRPr kumimoji="0" lang="en-RU" sz="1800" i="1" u="none" strike="noStrike" cap="none" spc="0" normalizeH="0" baseline="0" dirty="0">
              <a:ln>
                <a:noFill/>
              </a:ln>
              <a:solidFill>
                <a:schemeClr val="accent4"/>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C5C9F1F2-A706-3548-8E0E-E5672744A3CC}"/>
              </a:ext>
            </a:extLst>
          </p:cNvPr>
          <p:cNvSpPr txBox="1"/>
          <p:nvPr/>
        </p:nvSpPr>
        <p:spPr>
          <a:xfrm>
            <a:off x="1104405" y="1401288"/>
            <a:ext cx="79326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Let's update the return type in all places where a similar problem might arise.</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4" name="Picture 3">
            <a:extLst>
              <a:ext uri="{FF2B5EF4-FFF2-40B4-BE49-F238E27FC236}">
                <a16:creationId xmlns:a16="http://schemas.microsoft.com/office/drawing/2014/main" id="{5E0E5B25-B28B-8E42-BFC6-827065B89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1725396"/>
            <a:ext cx="7096468" cy="1084539"/>
          </a:xfrm>
          <a:prstGeom prst="rect">
            <a:avLst/>
          </a:prstGeom>
        </p:spPr>
      </p:pic>
    </p:spTree>
    <p:extLst>
      <p:ext uri="{BB962C8B-B14F-4D97-AF65-F5344CB8AC3E}">
        <p14:creationId xmlns:p14="http://schemas.microsoft.com/office/powerpoint/2010/main" val="308995424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arithmetic operators</a:t>
            </a:r>
            <a:endParaRPr lang="ru-RU" dirty="0"/>
          </a:p>
        </p:txBody>
      </p:sp>
      <p:sp>
        <p:nvSpPr>
          <p:cNvPr id="6" name="TextBox 5">
            <a:extLst>
              <a:ext uri="{FF2B5EF4-FFF2-40B4-BE49-F238E27FC236}">
                <a16:creationId xmlns:a16="http://schemas.microsoft.com/office/drawing/2014/main" id="{9CF9B449-CE4C-0742-A070-B86BCBE42373}"/>
              </a:ext>
            </a:extLst>
          </p:cNvPr>
          <p:cNvSpPr txBox="1"/>
          <p:nvPr/>
        </p:nvSpPr>
        <p:spPr>
          <a:xfrm>
            <a:off x="551213" y="1187792"/>
            <a:ext cx="110895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Summarizing up the </a:t>
            </a:r>
            <a:r>
              <a:rPr lang="en-GB" b="1" dirty="0">
                <a:solidFill>
                  <a:schemeClr val="accent4"/>
                </a:solidFill>
              </a:rPr>
              <a:t>arithmetic operators redefinition</a:t>
            </a:r>
            <a:r>
              <a:rPr lang="en-GB" dirty="0">
                <a:solidFill>
                  <a:schemeClr val="accent4"/>
                </a:solidFill>
              </a:rPr>
              <a:t> topic, I want to show you the table below:</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861BE44-7058-1C4E-AB49-CBBB85E2A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44" y="1694965"/>
            <a:ext cx="11569309" cy="2390931"/>
          </a:xfrm>
          <a:prstGeom prst="rect">
            <a:avLst/>
          </a:prstGeom>
        </p:spPr>
      </p:pic>
      <p:sp>
        <p:nvSpPr>
          <p:cNvPr id="7" name="Frame 6">
            <a:extLst>
              <a:ext uri="{FF2B5EF4-FFF2-40B4-BE49-F238E27FC236}">
                <a16:creationId xmlns:a16="http://schemas.microsoft.com/office/drawing/2014/main" id="{D8400BB5-F311-5F40-B5AE-D7C86E10779C}"/>
              </a:ext>
            </a:extLst>
          </p:cNvPr>
          <p:cNvSpPr/>
          <p:nvPr/>
        </p:nvSpPr>
        <p:spPr>
          <a:xfrm>
            <a:off x="8063344" y="1557122"/>
            <a:ext cx="3206338" cy="2873829"/>
          </a:xfrm>
          <a:prstGeom prst="frame">
            <a:avLst/>
          </a:prstGeom>
          <a:solidFill>
            <a:srgbClr val="FB2B38">
              <a:alpha val="24314"/>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365F73CB-E4BA-3A4C-BF88-96AC3C89A8EE}"/>
              </a:ext>
            </a:extLst>
          </p:cNvPr>
          <p:cNvSpPr txBox="1"/>
          <p:nvPr/>
        </p:nvSpPr>
        <p:spPr>
          <a:xfrm>
            <a:off x="439135" y="4450300"/>
            <a:ext cx="1108957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Operators </a:t>
            </a:r>
            <a:r>
              <a:rPr lang="en-GB" b="1" dirty="0">
                <a:solidFill>
                  <a:schemeClr val="accent4"/>
                </a:solidFill>
              </a:rPr>
              <a:t>operator /</a:t>
            </a:r>
            <a:r>
              <a:rPr lang="en-GB" dirty="0">
                <a:solidFill>
                  <a:schemeClr val="accent4"/>
                </a:solidFill>
              </a:rPr>
              <a:t> and </a:t>
            </a:r>
            <a:r>
              <a:rPr lang="en-GB" b="1" dirty="0">
                <a:solidFill>
                  <a:schemeClr val="accent4"/>
                </a:solidFill>
              </a:rPr>
              <a:t>operator % </a:t>
            </a:r>
            <a:r>
              <a:rPr lang="en-GB" dirty="0">
                <a:solidFill>
                  <a:schemeClr val="accent4"/>
                </a:solidFill>
              </a:rPr>
              <a:t>can be redefined similarly to operators </a:t>
            </a:r>
            <a:r>
              <a:rPr lang="en-GB" b="1" dirty="0">
                <a:solidFill>
                  <a:schemeClr val="accent4"/>
                </a:solidFill>
              </a:rPr>
              <a:t>operator +</a:t>
            </a:r>
            <a:r>
              <a:rPr lang="en-GB" dirty="0">
                <a:solidFill>
                  <a:schemeClr val="accent4"/>
                </a:solidFill>
              </a:rPr>
              <a:t>, </a:t>
            </a:r>
            <a:r>
              <a:rPr lang="en-GB" b="1" dirty="0">
                <a:solidFill>
                  <a:schemeClr val="accent4"/>
                </a:solidFill>
              </a:rPr>
              <a:t>operator –</a:t>
            </a:r>
            <a:r>
              <a:rPr lang="en-GB" dirty="0">
                <a:solidFill>
                  <a:schemeClr val="accent4"/>
                </a:solidFill>
              </a:rPr>
              <a:t> and </a:t>
            </a:r>
            <a:r>
              <a:rPr lang="en-GB" b="1" dirty="0">
                <a:solidFill>
                  <a:schemeClr val="accent4"/>
                </a:solidFill>
              </a:rPr>
              <a:t>operator *</a:t>
            </a:r>
            <a:r>
              <a:rPr lang="en-GB" dirty="0">
                <a:solidFill>
                  <a:schemeClr val="accent4"/>
                </a:solidFill>
              </a:rPr>
              <a:t>.</a:t>
            </a:r>
          </a:p>
          <a:p>
            <a:pPr hangingPunct="0"/>
            <a:endParaRPr kumimoji="0" lang="en-GB" sz="180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solidFill>
                  <a:schemeClr val="accent4"/>
                </a:solidFill>
                <a:latin typeface="Helvetica" pitchFamily="2" charset="0"/>
                <a:ea typeface="+mj-ea"/>
                <a:cs typeface="+mj-cs"/>
                <a:sym typeface="Calibri"/>
              </a:rPr>
              <a:t>Just don’t forget that every binary arithmetic operator should be implemented via a corresponding compound assignment operator.</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7792269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comparison operators</a:t>
            </a:r>
            <a:endParaRPr lang="ru-RU" dirty="0"/>
          </a:p>
        </p:txBody>
      </p:sp>
      <p:sp>
        <p:nvSpPr>
          <p:cNvPr id="3" name="TextBox 2">
            <a:extLst>
              <a:ext uri="{FF2B5EF4-FFF2-40B4-BE49-F238E27FC236}">
                <a16:creationId xmlns:a16="http://schemas.microsoft.com/office/drawing/2014/main" id="{DF6F92B8-F304-0941-B2A1-11A6B1548A4A}"/>
              </a:ext>
            </a:extLst>
          </p:cNvPr>
          <p:cNvSpPr txBox="1"/>
          <p:nvPr/>
        </p:nvSpPr>
        <p:spPr>
          <a:xfrm>
            <a:off x="1120775" y="1187531"/>
            <a:ext cx="9726295" cy="9500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Let's define two helper operators that allow us to compare two vectors with each other: the </a:t>
            </a:r>
            <a:r>
              <a:rPr lang="en-GB" b="1" dirty="0">
                <a:solidFill>
                  <a:schemeClr val="accent4"/>
                </a:solidFill>
                <a:latin typeface="Helvetica" pitchFamily="2" charset="0"/>
              </a:rPr>
              <a:t>operator ==</a:t>
            </a:r>
            <a:r>
              <a:rPr lang="en-GB" dirty="0">
                <a:solidFill>
                  <a:schemeClr val="accent4"/>
                </a:solidFill>
                <a:latin typeface="Helvetica" pitchFamily="2" charset="0"/>
              </a:rPr>
              <a:t> and the </a:t>
            </a:r>
            <a:r>
              <a:rPr lang="en-GB" b="1" dirty="0">
                <a:solidFill>
                  <a:schemeClr val="accent4"/>
                </a:solidFill>
                <a:latin typeface="Helvetica" pitchFamily="2" charset="0"/>
              </a:rPr>
              <a:t>operator !=</a:t>
            </a:r>
            <a:r>
              <a:rPr lang="en-GB" dirty="0">
                <a:solidFill>
                  <a:schemeClr val="accent4"/>
                </a:solidFill>
                <a:latin typeface="Helvetica" pitchFamily="2" charset="0"/>
              </a:rPr>
              <a:t>. Since the coordinates of the vector are real numbers, we will compare them using the algorithm for comparing real numbers.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9" name="Picture 8">
            <a:extLst>
              <a:ext uri="{FF2B5EF4-FFF2-40B4-BE49-F238E27FC236}">
                <a16:creationId xmlns:a16="http://schemas.microsoft.com/office/drawing/2014/main" id="{A884A605-1EF4-0842-A80E-077D9CB27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281322"/>
            <a:ext cx="8712200" cy="990600"/>
          </a:xfrm>
          <a:prstGeom prst="rect">
            <a:avLst/>
          </a:prstGeom>
        </p:spPr>
      </p:pic>
      <p:pic>
        <p:nvPicPr>
          <p:cNvPr id="11" name="Picture 10">
            <a:extLst>
              <a:ext uri="{FF2B5EF4-FFF2-40B4-BE49-F238E27FC236}">
                <a16:creationId xmlns:a16="http://schemas.microsoft.com/office/drawing/2014/main" id="{52ED33D6-B158-5E41-83F7-D514A16F6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415686"/>
            <a:ext cx="6388100" cy="2933700"/>
          </a:xfrm>
          <a:prstGeom prst="rect">
            <a:avLst/>
          </a:prstGeom>
        </p:spPr>
      </p:pic>
      <p:sp>
        <p:nvSpPr>
          <p:cNvPr id="12" name="TextBox 11">
            <a:extLst>
              <a:ext uri="{FF2B5EF4-FFF2-40B4-BE49-F238E27FC236}">
                <a16:creationId xmlns:a16="http://schemas.microsoft.com/office/drawing/2014/main" id="{E795005C-4E7E-1447-9895-A80B2D722401}"/>
              </a:ext>
            </a:extLst>
          </p:cNvPr>
          <p:cNvSpPr txBox="1"/>
          <p:nvPr/>
        </p:nvSpPr>
        <p:spPr>
          <a:xfrm>
            <a:off x="7647709" y="3415686"/>
            <a:ext cx="4061361"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Please pay attention to the implementation of the </a:t>
            </a:r>
            <a:r>
              <a:rPr lang="en-GB" b="1" dirty="0"/>
              <a:t>operator !=</a:t>
            </a:r>
            <a:r>
              <a:rPr lang="en-GB" dirty="0"/>
              <a:t>.</a:t>
            </a:r>
          </a:p>
          <a:p>
            <a:pPr hangingPunct="0"/>
            <a:endParaRPr lang="en-GB" dirty="0"/>
          </a:p>
          <a:p>
            <a:pPr hangingPunct="0"/>
            <a:r>
              <a:rPr lang="en-GB" dirty="0"/>
              <a:t>It is very important that it refers to the </a:t>
            </a:r>
            <a:r>
              <a:rPr lang="en-GB" b="1" dirty="0"/>
              <a:t>operator ==</a:t>
            </a:r>
            <a:r>
              <a:rPr lang="en-GB" dirty="0"/>
              <a:t>. Thus, we avoid the tautology (just like with the example about </a:t>
            </a:r>
            <a:r>
              <a:rPr lang="en-GB" b="1" dirty="0"/>
              <a:t>operator +=</a:t>
            </a:r>
            <a:r>
              <a:rPr lang="en-GB" dirty="0"/>
              <a:t> and </a:t>
            </a:r>
            <a:r>
              <a:rPr lang="en-GB" b="1" dirty="0"/>
              <a:t>operator +</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41964581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Rule of three, recap</a:t>
            </a:r>
            <a:endParaRPr lang="ru-RU" dirty="0"/>
          </a:p>
        </p:txBody>
      </p:sp>
      <p:sp>
        <p:nvSpPr>
          <p:cNvPr id="5" name="TextBox 4">
            <a:extLst>
              <a:ext uri="{FF2B5EF4-FFF2-40B4-BE49-F238E27FC236}">
                <a16:creationId xmlns:a16="http://schemas.microsoft.com/office/drawing/2014/main" id="{38B41AD1-FCA7-2B4E-8250-B71776FADE57}"/>
              </a:ext>
            </a:extLst>
          </p:cNvPr>
          <p:cNvSpPr txBox="1"/>
          <p:nvPr/>
        </p:nvSpPr>
        <p:spPr>
          <a:xfrm>
            <a:off x="2931803" y="2828835"/>
            <a:ext cx="610423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GB" b="1" dirty="0">
                <a:solidFill>
                  <a:schemeClr val="accent4"/>
                </a:solidFill>
                <a:latin typeface="Helvetica" pitchFamily="2" charset="0"/>
              </a:rPr>
              <a:t>Rule of 3</a:t>
            </a:r>
            <a:r>
              <a:rPr lang="en-GB" dirty="0">
                <a:solidFill>
                  <a:schemeClr val="accent4"/>
                </a:solidFill>
                <a:latin typeface="Helvetica" pitchFamily="2" charset="0"/>
              </a:rPr>
              <a:t>: If a class requires a user-defined </a:t>
            </a:r>
            <a:r>
              <a:rPr lang="en-GB" b="1" dirty="0">
                <a:solidFill>
                  <a:schemeClr val="accent4"/>
                </a:solidFill>
                <a:latin typeface="Helvetica" pitchFamily="2" charset="0"/>
              </a:rPr>
              <a:t>destructor</a:t>
            </a:r>
            <a:r>
              <a:rPr lang="en-GB" dirty="0">
                <a:solidFill>
                  <a:schemeClr val="accent4"/>
                </a:solidFill>
                <a:latin typeface="Helvetica" pitchFamily="2" charset="0"/>
              </a:rPr>
              <a:t>, a user-defined </a:t>
            </a:r>
            <a:r>
              <a:rPr lang="en-GB" b="1" dirty="0">
                <a:solidFill>
                  <a:schemeClr val="accent4"/>
                </a:solidFill>
                <a:latin typeface="Helvetica" pitchFamily="2" charset="0"/>
              </a:rPr>
              <a:t>copy constructor</a:t>
            </a:r>
            <a:r>
              <a:rPr lang="en-GB" dirty="0">
                <a:solidFill>
                  <a:schemeClr val="accent4"/>
                </a:solidFill>
                <a:latin typeface="Helvetica" pitchFamily="2" charset="0"/>
              </a:rPr>
              <a:t>, or a user-defined </a:t>
            </a:r>
            <a:r>
              <a:rPr lang="en-GB" b="1" dirty="0">
                <a:solidFill>
                  <a:schemeClr val="accent4"/>
                </a:solidFill>
                <a:latin typeface="Helvetica" pitchFamily="2" charset="0"/>
              </a:rPr>
              <a:t>copy assignment operator</a:t>
            </a:r>
            <a:r>
              <a:rPr lang="en-GB" dirty="0">
                <a:solidFill>
                  <a:schemeClr val="accent4"/>
                </a:solidFill>
                <a:latin typeface="Helvetica" pitchFamily="2" charset="0"/>
              </a:rPr>
              <a:t>, it almost certainly requires all three.</a:t>
            </a:r>
            <a:endParaRPr lang="en-RU" dirty="0">
              <a:solidFill>
                <a:schemeClr val="accent4"/>
              </a:solidFill>
              <a:latin typeface="Helvetica" pitchFamily="2" charset="0"/>
              <a:sym typeface="Calibri"/>
            </a:endParaRPr>
          </a:p>
        </p:txBody>
      </p:sp>
    </p:spTree>
    <p:extLst>
      <p:ext uri="{BB962C8B-B14F-4D97-AF65-F5344CB8AC3E}">
        <p14:creationId xmlns:p14="http://schemas.microsoft.com/office/powerpoint/2010/main" val="341771160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comparison operators</a:t>
            </a:r>
            <a:endParaRPr lang="ru-RU" dirty="0"/>
          </a:p>
        </p:txBody>
      </p:sp>
      <p:pic>
        <p:nvPicPr>
          <p:cNvPr id="15" name="Picture 14">
            <a:extLst>
              <a:ext uri="{FF2B5EF4-FFF2-40B4-BE49-F238E27FC236}">
                <a16:creationId xmlns:a16="http://schemas.microsoft.com/office/drawing/2014/main" id="{3A0295FB-E9C6-4845-BF47-C2E342708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465" y="3072895"/>
            <a:ext cx="10847070" cy="31073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580C01-5819-5645-B1A0-1B2BA15FA7DD}"/>
                  </a:ext>
                </a:extLst>
              </p:cNvPr>
              <p:cNvSpPr txBox="1"/>
              <p:nvPr/>
            </p:nvSpPr>
            <p:spPr>
              <a:xfrm>
                <a:off x="653144" y="1389413"/>
                <a:ext cx="10847070" cy="1500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The remaining four comparison operators can also be redefined, however there is a trick that we will discuss later when we’ll </a:t>
                </a:r>
                <a:r>
                  <a:rPr lang="en-US" dirty="0">
                    <a:solidFill>
                      <a:schemeClr val="accent4"/>
                    </a:solidFill>
                  </a:rPr>
                  <a:t>redefine</a:t>
                </a:r>
                <a:r>
                  <a:rPr lang="en-GB" dirty="0">
                    <a:solidFill>
                      <a:schemeClr val="accent4"/>
                    </a:solidFill>
                  </a:rPr>
                  <a:t> these operators.</a:t>
                </a:r>
              </a:p>
              <a:p>
                <a:pPr hangingPunct="0"/>
                <a:endParaRPr lang="en-GB" dirty="0">
                  <a:solidFill>
                    <a:schemeClr val="accent4"/>
                  </a:solidFill>
                </a:endParaRPr>
              </a:p>
              <a:p>
                <a:pPr hangingPunct="0"/>
                <a:r>
                  <a:rPr lang="en-GB" dirty="0">
                    <a:solidFill>
                      <a:schemeClr val="accent4"/>
                    </a:solidFill>
                  </a:rPr>
                  <a:t>Unfortunately, in the case of vector, we can’t define these four operators, because the ordering relation over points in the </a:t>
                </a:r>
                <a14:m>
                  <m:oMath xmlns:m="http://schemas.openxmlformats.org/officeDocument/2006/math">
                    <m:sSup>
                      <m:sSupPr>
                        <m:ctrlPr>
                          <a:rPr lang="en-GB" i="1" smtClean="0">
                            <a:solidFill>
                              <a:schemeClr val="accent4"/>
                            </a:solidFill>
                            <a:latin typeface="Cambria Math" panose="02040503050406030204" pitchFamily="18" charset="0"/>
                          </a:rPr>
                        </m:ctrlPr>
                      </m:sSupPr>
                      <m:e>
                        <m:r>
                          <m:rPr>
                            <m:nor/>
                          </m:rPr>
                          <a:rPr lang="en-GB" b="1"/>
                          <m:t>R</m:t>
                        </m:r>
                      </m:e>
                      <m:sup>
                        <m:r>
                          <a:rPr lang="en-US" b="0" i="1" smtClean="0">
                            <a:latin typeface="Cambria Math" panose="02040503050406030204" pitchFamily="18" charset="0"/>
                          </a:rPr>
                          <m:t>3</m:t>
                        </m:r>
                      </m:sup>
                    </m:sSup>
                  </m:oMath>
                </a14:m>
                <a:r>
                  <a:rPr lang="en-GB" dirty="0">
                    <a:solidFill>
                      <a:schemeClr val="accent4"/>
                    </a:solidFill>
                  </a:rPr>
                  <a:t> space does not exist.</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mc:Choice>
        <mc:Fallback xmlns="">
          <p:sp>
            <p:nvSpPr>
              <p:cNvPr id="16" name="TextBox 15">
                <a:extLst>
                  <a:ext uri="{FF2B5EF4-FFF2-40B4-BE49-F238E27FC236}">
                    <a16:creationId xmlns:a16="http://schemas.microsoft.com/office/drawing/2014/main" id="{7A580C01-5819-5645-B1A0-1B2BA15FA7DD}"/>
                  </a:ext>
                </a:extLst>
              </p:cNvPr>
              <p:cNvSpPr txBox="1">
                <a:spLocks noRot="1" noChangeAspect="1" noMove="1" noResize="1" noEditPoints="1" noAdjustHandles="1" noChangeArrowheads="1" noChangeShapeType="1" noTextEdit="1"/>
              </p:cNvSpPr>
              <p:nvPr/>
            </p:nvSpPr>
            <p:spPr>
              <a:xfrm>
                <a:off x="653144" y="1389413"/>
                <a:ext cx="10847070" cy="1500986"/>
              </a:xfrm>
              <a:prstGeom prst="rect">
                <a:avLst/>
              </a:prstGeom>
              <a:blipFill>
                <a:blip r:embed="rId4"/>
                <a:stretch>
                  <a:fillRect l="-936" t="-1681" b="-4202"/>
                </a:stretch>
              </a:blipFill>
              <a:ln w="12700" cap="flat">
                <a:noFill/>
                <a:miter lim="400000"/>
              </a:ln>
              <a:effectLst/>
            </p:spPr>
            <p:txBody>
              <a:bodyPr/>
              <a:lstStyle/>
              <a:p>
                <a:r>
                  <a:rPr lang="en-RU">
                    <a:noFill/>
                  </a:rPr>
                  <a:t> </a:t>
                </a:r>
              </a:p>
            </p:txBody>
          </p:sp>
        </mc:Fallback>
      </mc:AlternateContent>
    </p:spTree>
    <p:extLst>
      <p:ext uri="{BB962C8B-B14F-4D97-AF65-F5344CB8AC3E}">
        <p14:creationId xmlns:p14="http://schemas.microsoft.com/office/powerpoint/2010/main" val="16063248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I/O operators</a:t>
            </a:r>
            <a:endParaRPr lang="ru-RU" dirty="0"/>
          </a:p>
        </p:txBody>
      </p:sp>
      <p:sp>
        <p:nvSpPr>
          <p:cNvPr id="4" name="TextBox 3">
            <a:extLst>
              <a:ext uri="{FF2B5EF4-FFF2-40B4-BE49-F238E27FC236}">
                <a16:creationId xmlns:a16="http://schemas.microsoft.com/office/drawing/2014/main" id="{06521B4C-3C5A-DF44-9BAB-4D5AFD10D3A2}"/>
              </a:ext>
            </a:extLst>
          </p:cNvPr>
          <p:cNvSpPr txBox="1"/>
          <p:nvPr/>
        </p:nvSpPr>
        <p:spPr>
          <a:xfrm>
            <a:off x="1128157" y="1480461"/>
            <a:ext cx="972629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If we want our object to be </a:t>
            </a:r>
            <a:r>
              <a:rPr lang="en-US" dirty="0">
                <a:solidFill>
                  <a:schemeClr val="accent4"/>
                </a:solidFill>
                <a:latin typeface="Helvetica" pitchFamily="2" charset="0"/>
              </a:rPr>
              <a:t>scannable</a:t>
            </a:r>
            <a:r>
              <a:rPr lang="en-GB" dirty="0">
                <a:solidFill>
                  <a:schemeClr val="accent4"/>
                </a:solidFill>
                <a:latin typeface="Helvetica" pitchFamily="2" charset="0"/>
              </a:rPr>
              <a:t> from the terminal and printable into it, then we have to redefine two binary bitwise shift operators of a special form (accepting </a:t>
            </a:r>
            <a:r>
              <a:rPr lang="en-GB" b="1" dirty="0">
                <a:solidFill>
                  <a:schemeClr val="accent4"/>
                </a:solidFill>
                <a:latin typeface="Helvetica" pitchFamily="2" charset="0"/>
              </a:rPr>
              <a:t>std::</a:t>
            </a:r>
            <a:r>
              <a:rPr lang="en-GB" b="1" dirty="0" err="1">
                <a:solidFill>
                  <a:schemeClr val="accent4"/>
                </a:solidFill>
                <a:latin typeface="Helvetica" pitchFamily="2" charset="0"/>
              </a:rPr>
              <a:t>istream</a:t>
            </a:r>
            <a:r>
              <a:rPr lang="en-GB" b="1" dirty="0">
                <a:solidFill>
                  <a:schemeClr val="accent4"/>
                </a:solidFill>
                <a:latin typeface="Helvetica" pitchFamily="2" charset="0"/>
              </a:rPr>
              <a:t> </a:t>
            </a:r>
            <a:r>
              <a:rPr lang="en-GB" dirty="0">
                <a:solidFill>
                  <a:schemeClr val="accent4"/>
                </a:solidFill>
                <a:latin typeface="Helvetica" pitchFamily="2" charset="0"/>
              </a:rPr>
              <a:t>and </a:t>
            </a:r>
            <a:r>
              <a:rPr lang="en-GB" b="1" dirty="0">
                <a:solidFill>
                  <a:schemeClr val="accent4"/>
                </a:solidFill>
                <a:latin typeface="Helvetica" pitchFamily="2" charset="0"/>
              </a:rPr>
              <a:t>std::</a:t>
            </a:r>
            <a:r>
              <a:rPr lang="en-GB" b="1" dirty="0" err="1">
                <a:solidFill>
                  <a:schemeClr val="accent4"/>
                </a:solidFill>
                <a:latin typeface="Helvetica" pitchFamily="2" charset="0"/>
              </a:rPr>
              <a:t>ostream</a:t>
            </a:r>
            <a:r>
              <a:rPr lang="en-GB" dirty="0">
                <a:solidFill>
                  <a:schemeClr val="accent4"/>
                </a:solidFill>
                <a:latin typeface="Helvetica" pitchFamily="2" charset="0"/>
              </a:rPr>
              <a:t>, representing input and output streams, respectively).</a:t>
            </a:r>
          </a:p>
          <a:p>
            <a:pPr hangingPunct="0"/>
            <a:endPar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rPr>
              <a:t>Both of these operators must return the reference to the stream they received as an argument. This is necessary in order to support the chain call of </a:t>
            </a:r>
            <a:r>
              <a:rPr lang="en-GB" b="1" dirty="0">
                <a:solidFill>
                  <a:schemeClr val="accent4"/>
                </a:solidFill>
                <a:latin typeface="Helvetica" pitchFamily="2" charset="0"/>
              </a:rPr>
              <a:t>operator &gt;&gt;</a:t>
            </a:r>
            <a:r>
              <a:rPr lang="en-GB" dirty="0">
                <a:solidFill>
                  <a:schemeClr val="accent4"/>
                </a:solidFill>
                <a:latin typeface="Helvetica" pitchFamily="2" charset="0"/>
              </a:rPr>
              <a:t> and </a:t>
            </a:r>
            <a:r>
              <a:rPr lang="en-GB" b="1" dirty="0">
                <a:solidFill>
                  <a:schemeClr val="accent4"/>
                </a:solidFill>
                <a:latin typeface="Helvetica" pitchFamily="2" charset="0"/>
              </a:rPr>
              <a:t>operator &lt;&lt;</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FA7EBF72-910F-EF44-8398-A8DDC1B06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151" y="3234785"/>
            <a:ext cx="7670305" cy="3373616"/>
          </a:xfrm>
          <a:prstGeom prst="rect">
            <a:avLst/>
          </a:prstGeom>
        </p:spPr>
      </p:pic>
    </p:spTree>
    <p:extLst>
      <p:ext uri="{BB962C8B-B14F-4D97-AF65-F5344CB8AC3E}">
        <p14:creationId xmlns:p14="http://schemas.microsoft.com/office/powerpoint/2010/main" val="250501075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full code</a:t>
            </a:r>
            <a:endParaRPr lang="ru-RU" dirty="0"/>
          </a:p>
        </p:txBody>
      </p:sp>
      <p:sp>
        <p:nvSpPr>
          <p:cNvPr id="7" name="TextBox 6">
            <a:extLst>
              <a:ext uri="{FF2B5EF4-FFF2-40B4-BE49-F238E27FC236}">
                <a16:creationId xmlns:a16="http://schemas.microsoft.com/office/drawing/2014/main" id="{E2293EA2-9D59-3147-9503-3E424F21C391}"/>
              </a:ext>
            </a:extLst>
          </p:cNvPr>
          <p:cNvSpPr txBox="1"/>
          <p:nvPr/>
        </p:nvSpPr>
        <p:spPr>
          <a:xfrm>
            <a:off x="1120775" y="2364387"/>
            <a:ext cx="659080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RU" sz="2400" dirty="0">
                <a:solidFill>
                  <a:schemeClr val="accent4"/>
                </a:solidFill>
              </a:rPr>
              <a:t>Full code of the vector class can be found </a:t>
            </a:r>
            <a:r>
              <a:rPr lang="en-RU" sz="2400" dirty="0">
                <a:solidFill>
                  <a:srgbClr val="0169B3"/>
                </a:solidFill>
                <a:hlinkClick r:id="rId3">
                  <a:extLst>
                    <a:ext uri="{A12FA001-AC4F-418D-AE19-62706E023703}">
                      <ahyp:hlinkClr xmlns:ahyp="http://schemas.microsoft.com/office/drawing/2018/hyperlinkcolor" val="tx"/>
                    </a:ext>
                  </a:extLst>
                </a:hlinkClick>
              </a:rPr>
              <a:t>here</a:t>
            </a:r>
            <a:r>
              <a:rPr lang="en-RU" sz="2400" dirty="0">
                <a:solidFill>
                  <a:schemeClr val="accent4"/>
                </a:solidFill>
              </a:rPr>
              <a:t>.</a:t>
            </a:r>
          </a:p>
        </p:txBody>
      </p:sp>
      <p:pic>
        <p:nvPicPr>
          <p:cNvPr id="8" name="Picture 2" descr="Online Calculate of Magnitude of a 3-Dimensional Vector">
            <a:extLst>
              <a:ext uri="{FF2B5EF4-FFF2-40B4-BE49-F238E27FC236}">
                <a16:creationId xmlns:a16="http://schemas.microsoft.com/office/drawing/2014/main" id="{1D533D7B-8D4F-CE44-B80D-84916E98E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110" y="2826052"/>
            <a:ext cx="3293247" cy="32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72194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544424" y="3429000"/>
            <a:ext cx="10401872" cy="2926886"/>
          </a:xfrm>
          <a:effectLst>
            <a:softEdge rad="0"/>
          </a:effectLst>
          <a:scene3d>
            <a:camera prst="orthographicFront">
              <a:rot lat="0" lon="0" rev="0"/>
            </a:camera>
            <a:lightRig rig="threePt" dir="t"/>
          </a:scene3d>
          <a:sp3d/>
        </p:spPr>
        <p:txBody>
          <a:bodyPr/>
          <a:lstStyle/>
          <a:p>
            <a:r>
              <a:rPr lang="en-US" sz="3600" dirty="0">
                <a:solidFill>
                  <a:schemeClr val="accent4"/>
                </a:solidFill>
                <a:latin typeface="Helvetica" pitchFamily="2" charset="0"/>
              </a:rPr>
              <a:t>Lecture </a:t>
            </a:r>
            <a:r>
              <a:rPr lang="ru-RU" dirty="0">
                <a:latin typeface="Helvetica" pitchFamily="2" charset="0"/>
              </a:rPr>
              <a:t>1</a:t>
            </a:r>
            <a:r>
              <a:rPr lang="en-US" dirty="0">
                <a:latin typeface="Helvetica" pitchFamily="2" charset="0"/>
              </a:rPr>
              <a:t>1</a:t>
            </a:r>
            <a:endParaRPr lang="en-US" sz="3600" dirty="0">
              <a:solidFill>
                <a:schemeClr val="accent4"/>
              </a:solidFill>
              <a:latin typeface="Helvetica" pitchFamily="2" charset="0"/>
            </a:endParaRPr>
          </a:p>
          <a:p>
            <a:r>
              <a:rPr lang="en-US" sz="4800" dirty="0">
                <a:latin typeface="Helvetica" pitchFamily="2" charset="0"/>
              </a:rPr>
              <a:t>Classes and structures, pt.3</a:t>
            </a:r>
            <a:endParaRPr lang="en-US" sz="2800" dirty="0">
              <a:latin typeface="Helvetica" pitchFamily="2" charset="0"/>
            </a:endParaRPr>
          </a:p>
          <a:p>
            <a:r>
              <a:rPr lang="en-US" sz="2800" dirty="0">
                <a:latin typeface="Helvetica" pitchFamily="2" charset="0"/>
              </a:rPr>
              <a:t>Konstantin </a:t>
            </a:r>
            <a:r>
              <a:rPr lang="en-US" sz="2800" dirty="0" err="1">
                <a:latin typeface="Helvetica" pitchFamily="2" charset="0"/>
              </a:rPr>
              <a:t>L</a:t>
            </a:r>
            <a:r>
              <a:rPr lang="en-US" sz="2800" dirty="0" err="1">
                <a:solidFill>
                  <a:schemeClr val="accent4"/>
                </a:solidFill>
                <a:latin typeface="Helvetica" pitchFamily="2" charset="0"/>
              </a:rPr>
              <a:t>eladze</a:t>
            </a:r>
            <a:endParaRPr lang="en-US" sz="2800" dirty="0">
              <a:solidFill>
                <a:schemeClr val="accent4"/>
              </a:solidFill>
              <a:latin typeface="Helvetica" pitchFamily="2" charset="0"/>
            </a:endParaRPr>
          </a:p>
          <a:p>
            <a:r>
              <a:rPr lang="en-US" sz="1400" dirty="0">
                <a:latin typeface="Helvetica" pitchFamily="2" charset="0"/>
              </a:rPr>
              <a:t>OOP in C++</a:t>
            </a:r>
          </a:p>
          <a:p>
            <a:r>
              <a:rPr lang="en-US" sz="1200" dirty="0">
                <a:solidFill>
                  <a:schemeClr val="accent4"/>
                </a:solidFill>
                <a:latin typeface="Helvetica" pitchFamily="2" charset="0"/>
              </a:rPr>
              <a:t>DIHT MIPT 2021</a:t>
            </a:r>
            <a:endParaRPr lang="ru-RU" sz="1200" dirty="0">
              <a:solidFill>
                <a:schemeClr val="accent4"/>
              </a:solidFill>
              <a:latin typeface="Helvetica" pitchFamily="2" charset="0"/>
            </a:endParaRPr>
          </a:p>
          <a:p>
            <a:endParaRPr lang="ru-RU" sz="2800" dirty="0">
              <a:solidFill>
                <a:schemeClr val="accent4"/>
              </a:solidFill>
              <a:latin typeface="Helvetica" pitchFamily="2" charset="0"/>
            </a:endParaRPr>
          </a:p>
          <a:p>
            <a:endParaRPr lang="ru-RU" dirty="0">
              <a:solidFill>
                <a:schemeClr val="accent4"/>
              </a:solidFill>
              <a:latin typeface="Helvetica" pitchFamily="2" charset="0"/>
            </a:endParaRPr>
          </a:p>
        </p:txBody>
      </p:sp>
    </p:spTree>
    <p:extLst>
      <p:ext uri="{BB962C8B-B14F-4D97-AF65-F5344CB8AC3E}">
        <p14:creationId xmlns:p14="http://schemas.microsoft.com/office/powerpoint/2010/main" val="21031238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STL Containers, first cursory overview</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2274839"/>
            <a:ext cx="984833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Let's look at a few examples of classes built into the standard library that will be useful during homework and exam contest: </a:t>
            </a:r>
            <a:r>
              <a:rPr lang="en-GB" b="1" dirty="0">
                <a:latin typeface="Helvetica" pitchFamily="2" charset="0"/>
              </a:rPr>
              <a:t>std::vector</a:t>
            </a:r>
            <a:r>
              <a:rPr lang="en-GB" dirty="0">
                <a:latin typeface="Helvetica" pitchFamily="2" charset="0"/>
              </a:rPr>
              <a:t>, </a:t>
            </a:r>
            <a:r>
              <a:rPr lang="en-GB" b="1" dirty="0">
                <a:latin typeface="Helvetica" pitchFamily="2" charset="0"/>
              </a:rPr>
              <a:t>std::array</a:t>
            </a:r>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endParaRPr lang="en-US" dirty="0">
              <a:solidFill>
                <a:srgbClr val="323332"/>
              </a:solidFill>
              <a:latin typeface="Helvetica" pitchFamily="2" charset="0"/>
              <a:ea typeface="+mj-ea"/>
              <a:cs typeface="+mj-cs"/>
              <a:sym typeface="Calibri"/>
            </a:endParaRPr>
          </a:p>
          <a:p>
            <a:pPr hangingPunct="0"/>
            <a:endParaRPr kumimoji="0" lang="ru-RU"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b="1" dirty="0">
                <a:latin typeface="Helvetica" pitchFamily="2" charset="0"/>
              </a:rPr>
              <a:t>std::array</a:t>
            </a:r>
            <a:r>
              <a:rPr lang="en-GB" dirty="0">
                <a:latin typeface="Helvetica" pitchFamily="2" charset="0"/>
              </a:rPr>
              <a:t> and </a:t>
            </a:r>
            <a:r>
              <a:rPr lang="en-GB" b="1" dirty="0">
                <a:latin typeface="Helvetica" pitchFamily="2" charset="0"/>
              </a:rPr>
              <a:t>std::vector</a:t>
            </a:r>
            <a:r>
              <a:rPr lang="en-GB" dirty="0">
                <a:latin typeface="Helvetica" pitchFamily="2" charset="0"/>
              </a:rPr>
              <a:t> are called containers, they provide some storage for collection (sequence) of objects, or primitives. There are a lot of containers, we will all look at all of them in detail in the second semester.</a:t>
            </a:r>
          </a:p>
        </p:txBody>
      </p:sp>
    </p:spTree>
    <p:extLst>
      <p:ext uri="{BB962C8B-B14F-4D97-AF65-F5344CB8AC3E}">
        <p14:creationId xmlns:p14="http://schemas.microsoft.com/office/powerpoint/2010/main" val="4682809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constructor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550422"/>
            <a:ext cx="984833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t>std::array </a:t>
            </a:r>
            <a:r>
              <a:rPr lang="en-GB" dirty="0"/>
              <a:t>is a fixed, non-expandable array. Roughly speaking, it is analogous to C-style-array (for example, </a:t>
            </a:r>
            <a:r>
              <a:rPr lang="en-GB" b="1" dirty="0"/>
              <a:t>int[]</a:t>
            </a:r>
            <a:r>
              <a:rPr lang="en-GB" dirty="0"/>
              <a:t>). Array owns elements like any container, so </a:t>
            </a:r>
            <a:r>
              <a:rPr lang="en-US" dirty="0"/>
              <a:t>we</a:t>
            </a:r>
            <a:r>
              <a:rPr lang="en-GB" dirty="0"/>
              <a:t> can say that it is using the RAII idiom.</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t>To create an array, you need:</a:t>
            </a:r>
          </a:p>
          <a:p>
            <a:pPr hangingPunct="0"/>
            <a:endParaRPr lang="en-GB" dirty="0"/>
          </a:p>
          <a:p>
            <a:pPr marL="285750" indent="-285750" hangingPunct="0">
              <a:buFont typeface="Arial" panose="020B0604020202020204" pitchFamily="34" charset="0"/>
              <a:buChar char="•"/>
            </a:pPr>
            <a:r>
              <a:rPr lang="en-GB" dirty="0"/>
              <a:t>To include &lt;array&gt; header</a:t>
            </a:r>
          </a:p>
          <a:p>
            <a:pPr marL="285750" indent="-285750" hangingPunct="0">
              <a:buFont typeface="Arial" panose="020B0604020202020204" pitchFamily="34" charset="0"/>
              <a:buChar char="•"/>
            </a:pPr>
            <a:r>
              <a:rPr lang="en-GB" dirty="0"/>
              <a:t>To pass the type of the array element and the number of elements in the array in triangle brackets (this is called template parameters, we'll talk about how it works later)</a:t>
            </a:r>
          </a:p>
          <a:p>
            <a:pPr marL="285750" indent="-285750" hangingPunct="0">
              <a:buFont typeface="Arial" panose="020B0604020202020204" pitchFamily="34" charset="0"/>
              <a:buChar char="•"/>
            </a:pPr>
            <a:r>
              <a:rPr lang="en-GB" dirty="0"/>
              <a:t>To call constructor from </a:t>
            </a:r>
            <a:r>
              <a:rPr lang="en-GB" b="1" dirty="0"/>
              <a:t>std::</a:t>
            </a:r>
            <a:r>
              <a:rPr lang="en-GB" b="1" dirty="0" err="1"/>
              <a:t>initializer_list</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974AA663-4450-7E41-A216-3A786E95C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922" y="4546706"/>
            <a:ext cx="4826000" cy="1955800"/>
          </a:xfrm>
          <a:prstGeom prst="rect">
            <a:avLst/>
          </a:prstGeom>
        </p:spPr>
      </p:pic>
    </p:spTree>
    <p:extLst>
      <p:ext uri="{BB962C8B-B14F-4D97-AF65-F5344CB8AC3E}">
        <p14:creationId xmlns:p14="http://schemas.microsoft.com/office/powerpoint/2010/main" val="14726135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70000" lnSpcReduction="20000"/>
          </a:bodyPr>
          <a:lstStyle/>
          <a:p>
            <a:r>
              <a:rPr lang="en-US" dirty="0"/>
              <a:t>std::array: copy constructor and copy assignment operator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649276"/>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Naturally, the array supports both the copy constructor and the copy assignment operator</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03FCC83F-9C4F-6F41-8C21-E5EA863B1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128" y="2166887"/>
            <a:ext cx="4153587" cy="2804198"/>
          </a:xfrm>
          <a:prstGeom prst="rect">
            <a:avLst/>
          </a:prstGeom>
        </p:spPr>
      </p:pic>
      <p:sp>
        <p:nvSpPr>
          <p:cNvPr id="7" name="TextBox 6">
            <a:extLst>
              <a:ext uri="{FF2B5EF4-FFF2-40B4-BE49-F238E27FC236}">
                <a16:creationId xmlns:a16="http://schemas.microsoft.com/office/drawing/2014/main" id="{5C94593B-E039-1046-BF33-4D835EA5829A}"/>
              </a:ext>
            </a:extLst>
          </p:cNvPr>
          <p:cNvSpPr txBox="1"/>
          <p:nvPr/>
        </p:nvSpPr>
        <p:spPr>
          <a:xfrm>
            <a:off x="1120775" y="5149000"/>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Of course, the types and sizes of the arrays must match for copying to be possible!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7885246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operator[]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197025"/>
            <a:ext cx="984833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You can use the operator[] to access array elements, just like a regular C-style array.</a:t>
            </a:r>
            <a:r>
              <a:rPr lang="ru-RU" dirty="0"/>
              <a:t> </a:t>
            </a:r>
            <a:r>
              <a:rPr lang="en-GB" dirty="0"/>
              <a:t>This works because the operator[] is defined for the std::array class. Actually, it’s better to say that it’s </a:t>
            </a:r>
            <a:r>
              <a:rPr lang="en-GB" dirty="0" err="1"/>
              <a:t>REdefined</a:t>
            </a:r>
            <a:r>
              <a:rPr lang="en-GB" dirty="0"/>
              <a:t>.</a:t>
            </a:r>
            <a:endParaRPr lang="en-RU" dirty="0">
              <a:solidFill>
                <a:srgbClr val="323332"/>
              </a:solidFill>
              <a:sym typeface="Calibri"/>
            </a:endParaRPr>
          </a:p>
        </p:txBody>
      </p:sp>
      <p:pic>
        <p:nvPicPr>
          <p:cNvPr id="6" name="Picture 5">
            <a:extLst>
              <a:ext uri="{FF2B5EF4-FFF2-40B4-BE49-F238E27FC236}">
                <a16:creationId xmlns:a16="http://schemas.microsoft.com/office/drawing/2014/main" id="{3A97B9A1-91F3-D24C-954E-EF61365D9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699" y="2120353"/>
            <a:ext cx="4800600" cy="2781300"/>
          </a:xfrm>
          <a:prstGeom prst="rect">
            <a:avLst/>
          </a:prstGeom>
        </p:spPr>
      </p:pic>
      <p:sp>
        <p:nvSpPr>
          <p:cNvPr id="7" name="TextBox 6">
            <a:extLst>
              <a:ext uri="{FF2B5EF4-FFF2-40B4-BE49-F238E27FC236}">
                <a16:creationId xmlns:a16="http://schemas.microsoft.com/office/drawing/2014/main" id="{99191F11-05AC-E34A-9556-C67131AE6C63}"/>
              </a:ext>
            </a:extLst>
          </p:cNvPr>
          <p:cNvSpPr txBox="1"/>
          <p:nvPr/>
        </p:nvSpPr>
        <p:spPr>
          <a:xfrm>
            <a:off x="1171832" y="5112435"/>
            <a:ext cx="967523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operator</a:t>
            </a:r>
            <a:r>
              <a:rPr lang="en-US" dirty="0"/>
              <a:t>[] </a:t>
            </a:r>
            <a:r>
              <a:rPr lang="en-GB" dirty="0"/>
              <a:t>returns a reference to the </a:t>
            </a:r>
            <a:r>
              <a:rPr lang="en-GB" dirty="0" err="1"/>
              <a:t>i-th</a:t>
            </a:r>
            <a:r>
              <a:rPr lang="en-GB" dirty="0"/>
              <a:t> element of the array, so we can assign to this reference to change the value of the </a:t>
            </a:r>
            <a:r>
              <a:rPr lang="en-GB" dirty="0" err="1"/>
              <a:t>i-th</a:t>
            </a:r>
            <a:r>
              <a:rPr lang="en-GB" dirty="0"/>
              <a:t> element, meaning, that the operator[] provides both read access and write access to a specific element. This concept is called an </a:t>
            </a:r>
            <a:r>
              <a:rPr lang="en-GB" dirty="0">
                <a:solidFill>
                  <a:srgbClr val="7030A0"/>
                </a:solidFill>
              </a:rPr>
              <a:t>accessor</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1046564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const qualifier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3" y="1271166"/>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If we add a </a:t>
            </a:r>
            <a:r>
              <a:rPr lang="en-GB" dirty="0" err="1"/>
              <a:t>const</a:t>
            </a:r>
            <a:r>
              <a:rPr lang="en-GB" dirty="0"/>
              <a:t> qualifier to the array, we disallow any modifying operations on it:</a:t>
            </a:r>
            <a:endParaRPr lang="en-RU" dirty="0">
              <a:solidFill>
                <a:srgbClr val="323332"/>
              </a:solidFill>
              <a:sym typeface="Calibri"/>
            </a:endParaRPr>
          </a:p>
        </p:txBody>
      </p:sp>
      <p:sp>
        <p:nvSpPr>
          <p:cNvPr id="4" name="TextBox 3">
            <a:extLst>
              <a:ext uri="{FF2B5EF4-FFF2-40B4-BE49-F238E27FC236}">
                <a16:creationId xmlns:a16="http://schemas.microsoft.com/office/drawing/2014/main" id="{C4C9852A-A825-0549-9488-9FF2E7616606}"/>
              </a:ext>
            </a:extLst>
          </p:cNvPr>
          <p:cNvSpPr txBox="1"/>
          <p:nvPr/>
        </p:nvSpPr>
        <p:spPr>
          <a:xfrm>
            <a:off x="1171833" y="4226011"/>
            <a:ext cx="967523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a </a:t>
            </a:r>
            <a:r>
              <a:rPr lang="en-GB" dirty="0" err="1"/>
              <a:t>const</a:t>
            </a:r>
            <a:r>
              <a:rPr lang="en-GB" dirty="0"/>
              <a:t>-qualified array, you cannot copy to it, using copy assignment operator and modify its elements through the operator[].</a:t>
            </a:r>
          </a:p>
          <a:p>
            <a:pPr hangingPunct="0"/>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This is achieved by the fact that the operator[] has two versions: one for a non-</a:t>
            </a:r>
            <a:r>
              <a:rPr lang="en-GB" dirty="0" err="1"/>
              <a:t>const</a:t>
            </a:r>
            <a:r>
              <a:rPr lang="en-GB" dirty="0"/>
              <a:t>-qualified array, and the other for a </a:t>
            </a:r>
            <a:r>
              <a:rPr lang="en-GB" dirty="0" err="1"/>
              <a:t>const</a:t>
            </a:r>
            <a:r>
              <a:rPr lang="en-GB" dirty="0"/>
              <a:t>-qualified array.</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936F0AEF-E3C4-5942-91B5-DFD05EB6F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1910903"/>
            <a:ext cx="5537200" cy="2044700"/>
          </a:xfrm>
          <a:prstGeom prst="rect">
            <a:avLst/>
          </a:prstGeom>
        </p:spPr>
      </p:pic>
    </p:spTree>
    <p:extLst>
      <p:ext uri="{BB962C8B-B14F-4D97-AF65-F5344CB8AC3E}">
        <p14:creationId xmlns:p14="http://schemas.microsoft.com/office/powerpoint/2010/main" val="6598712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another useful methods</a:t>
            </a:r>
            <a:endParaRPr lang="ru-RU" dirty="0"/>
          </a:p>
        </p:txBody>
      </p:sp>
      <p:sp>
        <p:nvSpPr>
          <p:cNvPr id="5" name="TextBox 4">
            <a:extLst>
              <a:ext uri="{FF2B5EF4-FFF2-40B4-BE49-F238E27FC236}">
                <a16:creationId xmlns:a16="http://schemas.microsoft.com/office/drawing/2014/main" id="{C7FF7659-092E-4D40-881F-2A1077D8C1BB}"/>
              </a:ext>
            </a:extLst>
          </p:cNvPr>
          <p:cNvSpPr txBox="1"/>
          <p:nvPr/>
        </p:nvSpPr>
        <p:spPr>
          <a:xfrm>
            <a:off x="1120775" y="1504088"/>
            <a:ext cx="516881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size()</a:t>
            </a:r>
            <a:r>
              <a:rPr lang="en-RU" dirty="0">
                <a:solidFill>
                  <a:schemeClr val="accent4"/>
                </a:solidFill>
                <a:latin typeface="+mj-lt"/>
                <a:ea typeface="+mj-ea"/>
                <a:cs typeface="+mj-cs"/>
                <a:sym typeface="Calibri"/>
              </a:rPr>
              <a:t> returns the amount of elements in the array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front() </a:t>
            </a:r>
            <a:r>
              <a:rPr lang="en-RU" dirty="0">
                <a:solidFill>
                  <a:schemeClr val="accent4"/>
                </a:solidFill>
                <a:latin typeface="+mj-lt"/>
                <a:ea typeface="+mj-ea"/>
                <a:cs typeface="+mj-cs"/>
                <a:sym typeface="Calibri"/>
              </a:rPr>
              <a:t>is identical to </a:t>
            </a:r>
            <a:r>
              <a:rPr lang="en-RU" dirty="0">
                <a:solidFill>
                  <a:srgbClr val="7030A0"/>
                </a:solidFill>
                <a:latin typeface="+mj-lt"/>
                <a:ea typeface="+mj-ea"/>
                <a:cs typeface="+mj-cs"/>
                <a:sym typeface="Calibri"/>
              </a:rPr>
              <a:t>the array[0]</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0" i="0" u="none" strike="noStrike" cap="none" spc="0" normalizeH="0" baseline="0" dirty="0">
                <a:ln>
                  <a:noFill/>
                </a:ln>
                <a:solidFill>
                  <a:srgbClr val="7030A0"/>
                </a:solidFill>
                <a:effectLst/>
                <a:uFillTx/>
                <a:latin typeface="+mj-lt"/>
                <a:ea typeface="+mj-ea"/>
                <a:cs typeface="+mj-cs"/>
                <a:sym typeface="Calibri"/>
              </a:rPr>
              <a:t>back() </a:t>
            </a:r>
            <a:r>
              <a:rPr kumimoji="0" lang="en-RU" sz="1800" b="0" i="0" u="none" strike="noStrike" cap="none" spc="0" normalizeH="0" baseline="0" dirty="0">
                <a:ln>
                  <a:noFill/>
                </a:ln>
                <a:solidFill>
                  <a:schemeClr val="accent4"/>
                </a:solidFill>
                <a:effectLst/>
                <a:uFillTx/>
                <a:latin typeface="+mj-lt"/>
                <a:ea typeface="+mj-ea"/>
                <a:cs typeface="+mj-cs"/>
                <a:sym typeface="Calibri"/>
              </a:rPr>
              <a:t>is identical to </a:t>
            </a:r>
            <a:r>
              <a:rPr kumimoji="0" lang="en-RU" sz="1800" b="0" i="0" u="none" strike="noStrike" cap="none" spc="0" normalizeH="0" baseline="0" dirty="0">
                <a:ln>
                  <a:noFill/>
                </a:ln>
                <a:solidFill>
                  <a:srgbClr val="7030A0"/>
                </a:solidFill>
                <a:effectLst/>
                <a:uFillTx/>
                <a:latin typeface="+mj-lt"/>
                <a:ea typeface="+mj-ea"/>
                <a:cs typeface="+mj-cs"/>
                <a:sym typeface="Calibri"/>
              </a:rPr>
              <a:t>the array[array.size() - 1]</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empty() </a:t>
            </a:r>
            <a:r>
              <a:rPr lang="en-RU" dirty="0">
                <a:solidFill>
                  <a:schemeClr val="accent4"/>
                </a:solidFill>
                <a:latin typeface="+mj-lt"/>
                <a:ea typeface="+mj-ea"/>
                <a:cs typeface="+mj-cs"/>
                <a:sym typeface="Calibri"/>
              </a:rPr>
              <a:t>returns </a:t>
            </a:r>
            <a:r>
              <a:rPr lang="en-RU" b="1" dirty="0">
                <a:solidFill>
                  <a:schemeClr val="accent4"/>
                </a:solidFill>
                <a:latin typeface="+mj-lt"/>
                <a:ea typeface="+mj-ea"/>
                <a:cs typeface="+mj-cs"/>
                <a:sym typeface="Calibri"/>
              </a:rPr>
              <a:t>true</a:t>
            </a:r>
            <a:r>
              <a:rPr lang="en-RU" dirty="0">
                <a:solidFill>
                  <a:schemeClr val="accent4"/>
                </a:solidFill>
                <a:latin typeface="+mj-lt"/>
                <a:ea typeface="+mj-ea"/>
                <a:cs typeface="+mj-cs"/>
                <a:sym typeface="Calibri"/>
              </a:rPr>
              <a:t> if array is empty, </a:t>
            </a:r>
            <a:r>
              <a:rPr lang="en-RU" b="1" dirty="0">
                <a:solidFill>
                  <a:schemeClr val="accent4"/>
                </a:solidFill>
                <a:latin typeface="+mj-lt"/>
                <a:ea typeface="+mj-ea"/>
                <a:cs typeface="+mj-cs"/>
                <a:sym typeface="Calibri"/>
              </a:rPr>
              <a:t>false</a:t>
            </a:r>
            <a:r>
              <a:rPr lang="en-RU" dirty="0">
                <a:solidFill>
                  <a:schemeClr val="accent4"/>
                </a:solidFill>
                <a:latin typeface="+mj-lt"/>
                <a:ea typeface="+mj-ea"/>
                <a:cs typeface="+mj-cs"/>
                <a:sym typeface="Calibri"/>
              </a:rPr>
              <a:t> otherwise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0" i="0" u="none" strike="noStrike" cap="none" spc="0" normalizeH="0" baseline="0" dirty="0">
                <a:ln>
                  <a:noFill/>
                </a:ln>
                <a:solidFill>
                  <a:srgbClr val="7030A0"/>
                </a:solidFill>
                <a:effectLst/>
                <a:uFillTx/>
                <a:latin typeface="+mj-lt"/>
                <a:ea typeface="+mj-ea"/>
                <a:cs typeface="+mj-cs"/>
                <a:sym typeface="Calibri"/>
              </a:rPr>
              <a:t>operator== </a:t>
            </a:r>
            <a:r>
              <a:rPr kumimoji="0" lang="en-RU" sz="1800" b="0" i="0" u="none" strike="noStrike" cap="none" spc="0" normalizeH="0" baseline="0" dirty="0">
                <a:ln>
                  <a:noFill/>
                </a:ln>
                <a:solidFill>
                  <a:schemeClr val="accent4"/>
                </a:solidFill>
                <a:effectLst/>
                <a:uFillTx/>
                <a:latin typeface="+mj-lt"/>
                <a:ea typeface="+mj-ea"/>
                <a:cs typeface="+mj-cs"/>
                <a:sym typeface="Calibri"/>
              </a:rPr>
              <a:t>compares two arrays</a:t>
            </a:r>
            <a:endParaRPr kumimoji="0" lang="en-RU" sz="1800" b="0" i="0" u="none" strike="noStrike" cap="none" spc="0" normalizeH="0" baseline="0" dirty="0">
              <a:ln>
                <a:noFill/>
              </a:ln>
              <a:solidFill>
                <a:srgbClr val="7030A0"/>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FECABF59-9B98-2649-A9B4-C74EE7E6C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95" y="904240"/>
            <a:ext cx="4355330" cy="5598266"/>
          </a:xfrm>
          <a:prstGeom prst="rect">
            <a:avLst/>
          </a:prstGeom>
        </p:spPr>
      </p:pic>
      <p:sp>
        <p:nvSpPr>
          <p:cNvPr id="11" name="TextBox 10">
            <a:extLst>
              <a:ext uri="{FF2B5EF4-FFF2-40B4-BE49-F238E27FC236}">
                <a16:creationId xmlns:a16="http://schemas.microsoft.com/office/drawing/2014/main" id="{F3BB93CE-2B54-394D-B687-0639C5D732DC}"/>
              </a:ext>
            </a:extLst>
          </p:cNvPr>
          <p:cNvSpPr txBox="1"/>
          <p:nvPr/>
        </p:nvSpPr>
        <p:spPr>
          <a:xfrm>
            <a:off x="1120775" y="3858260"/>
            <a:ext cx="516881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RU" dirty="0">
                <a:solidFill>
                  <a:srgbClr val="7030A0"/>
                </a:solidFill>
                <a:latin typeface="Calibri" panose="020F0502020204030204" pitchFamily="34" charset="0"/>
                <a:ea typeface="+mj-ea"/>
                <a:cs typeface="Calibri" panose="020F0502020204030204" pitchFamily="34" charset="0"/>
                <a:sym typeface="Calibri"/>
              </a:rPr>
              <a:t>size() </a:t>
            </a:r>
            <a:r>
              <a:rPr lang="en-RU" dirty="0">
                <a:solidFill>
                  <a:schemeClr val="accent4"/>
                </a:solidFill>
                <a:latin typeface="Calibri" panose="020F0502020204030204" pitchFamily="34" charset="0"/>
                <a:ea typeface="+mj-ea"/>
                <a:cs typeface="Calibri" panose="020F0502020204030204" pitchFamily="34" charset="0"/>
                <a:sym typeface="Calibri"/>
              </a:rPr>
              <a:t>method returns </a:t>
            </a:r>
            <a:r>
              <a:rPr lang="en-RU" b="1" dirty="0">
                <a:solidFill>
                  <a:schemeClr val="accent4"/>
                </a:solidFill>
                <a:latin typeface="Calibri" panose="020F0502020204030204" pitchFamily="34" charset="0"/>
                <a:ea typeface="+mj-ea"/>
                <a:cs typeface="Calibri" panose="020F0502020204030204" pitchFamily="34" charset="0"/>
                <a:sym typeface="Calibri"/>
              </a:rPr>
              <a:t>size_t </a:t>
            </a:r>
            <a:r>
              <a:rPr lang="en-RU" dirty="0">
                <a:solidFill>
                  <a:schemeClr val="accent4"/>
                </a:solidFill>
                <a:latin typeface="Calibri" panose="020F0502020204030204" pitchFamily="34" charset="0"/>
                <a:ea typeface="+mj-ea"/>
                <a:cs typeface="Calibri" panose="020F0502020204030204" pitchFamily="34" charset="0"/>
                <a:sym typeface="Calibri"/>
              </a:rPr>
              <a:t>type, which is an </a:t>
            </a:r>
            <a:r>
              <a:rPr lang="en-RU" b="1" dirty="0">
                <a:solidFill>
                  <a:schemeClr val="accent4"/>
                </a:solidFill>
                <a:latin typeface="Calibri" panose="020F0502020204030204" pitchFamily="34" charset="0"/>
                <a:ea typeface="+mj-ea"/>
                <a:cs typeface="Calibri" panose="020F0502020204030204" pitchFamily="34" charset="0"/>
                <a:sym typeface="Calibri"/>
              </a:rPr>
              <a:t>unsigned </a:t>
            </a:r>
            <a:r>
              <a:rPr lang="en-RU" dirty="0">
                <a:solidFill>
                  <a:schemeClr val="accent4"/>
                </a:solidFill>
                <a:latin typeface="Calibri" panose="020F0502020204030204" pitchFamily="34" charset="0"/>
                <a:ea typeface="+mj-ea"/>
                <a:cs typeface="Calibri" panose="020F0502020204030204" pitchFamily="34" charset="0"/>
                <a:sym typeface="Calibri"/>
              </a:rPr>
              <a:t>variable, size of which is not less than </a:t>
            </a:r>
            <a:r>
              <a:rPr lang="en-RU" b="1" dirty="0">
                <a:solidFill>
                  <a:schemeClr val="accent4"/>
                </a:solidFill>
                <a:latin typeface="Calibri" panose="020F0502020204030204" pitchFamily="34" charset="0"/>
                <a:ea typeface="+mj-ea"/>
                <a:cs typeface="Calibri" panose="020F0502020204030204" pitchFamily="34" charset="0"/>
                <a:sym typeface="Calibri"/>
              </a:rPr>
              <a:t>2 bytes</a:t>
            </a:r>
            <a:r>
              <a:rPr lang="en-RU" dirty="0">
                <a:solidFill>
                  <a:schemeClr val="accent4"/>
                </a:solidFill>
                <a:latin typeface="Calibri" panose="020F0502020204030204" pitchFamily="34" charset="0"/>
                <a:ea typeface="+mj-ea"/>
                <a:cs typeface="Calibri" panose="020F0502020204030204" pitchFamily="34" charset="0"/>
                <a:sym typeface="Calibri"/>
              </a:rPr>
              <a:t>.</a:t>
            </a:r>
          </a:p>
          <a:p>
            <a:pPr marR="0" algn="l" defTabSz="914400" rtl="0" fontAlgn="auto" latinLnBrk="0" hangingPunct="0">
              <a:lnSpc>
                <a:spcPct val="100000"/>
              </a:lnSpc>
              <a:spcBef>
                <a:spcPts val="0"/>
              </a:spcBef>
              <a:spcAft>
                <a:spcPts val="0"/>
              </a:spcAft>
              <a:buClrTx/>
              <a:buSzTx/>
              <a:tabLst/>
            </a:pPr>
            <a:endParaRPr lang="en-RU" dirty="0">
              <a:solidFill>
                <a:schemeClr val="accent4"/>
              </a:solidFill>
              <a:latin typeface="Calibri" panose="020F0502020204030204" pitchFamily="34" charset="0"/>
              <a:ea typeface="+mj-ea"/>
              <a:cs typeface="Calibri" panose="020F0502020204030204" pitchFamily="34" charset="0"/>
              <a:sym typeface="Calibri"/>
            </a:endParaRPr>
          </a:p>
          <a:p>
            <a:pPr hangingPunct="0"/>
            <a:r>
              <a:rPr lang="en-GB" dirty="0" err="1">
                <a:latin typeface="Calibri" panose="020F0502020204030204" pitchFamily="34" charset="0"/>
                <a:cs typeface="Calibri" panose="020F0502020204030204" pitchFamily="34" charset="0"/>
              </a:rPr>
              <a:t>size_t</a:t>
            </a:r>
            <a:r>
              <a:rPr lang="en-GB" dirty="0">
                <a:latin typeface="Calibri" panose="020F0502020204030204" pitchFamily="34" charset="0"/>
                <a:cs typeface="Calibri" panose="020F0502020204030204" pitchFamily="34" charset="0"/>
              </a:rPr>
              <a:t> can store the maximum size of a theoretically possible object of any type (including array).</a:t>
            </a:r>
            <a:endParaRPr lang="en-RU" dirty="0">
              <a:solidFill>
                <a:schemeClr val="accent4"/>
              </a:solidFill>
              <a:latin typeface="Calibri" panose="020F0502020204030204" pitchFamily="34" charset="0"/>
              <a:ea typeface="+mj-ea"/>
              <a:cs typeface="Calibri" panose="020F0502020204030204" pitchFamily="34" charset="0"/>
              <a:sym typeface="Calibri"/>
            </a:endParaRPr>
          </a:p>
        </p:txBody>
      </p:sp>
    </p:spTree>
    <p:extLst>
      <p:ext uri="{BB962C8B-B14F-4D97-AF65-F5344CB8AC3E}">
        <p14:creationId xmlns:p14="http://schemas.microsoft.com/office/powerpoint/2010/main" val="1120444097"/>
      </p:ext>
    </p:extLst>
  </p:cSld>
  <p:clrMapOvr>
    <a:masterClrMapping/>
  </p:clrMapOvr>
  <p:transition spd="med"/>
</p:sld>
</file>

<file path=ppt/theme/theme1.xml><?xml version="1.0" encoding="utf-8"?>
<a:theme xmlns:a="http://schemas.openxmlformats.org/drawingml/2006/main" name="3.Алгоритмы поиска">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108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27906</TotalTime>
  <Words>2462</Words>
  <Application>Microsoft Office PowerPoint</Application>
  <PresentationFormat>Широкоэкранный</PresentationFormat>
  <Paragraphs>196</Paragraphs>
  <Slides>33</Slides>
  <Notes>32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33</vt:i4>
      </vt:variant>
    </vt:vector>
  </HeadingPairs>
  <TitlesOfParts>
    <vt:vector size="40" baseType="lpstr">
      <vt:lpstr>Arial</vt:lpstr>
      <vt:lpstr>Calibri</vt:lpstr>
      <vt:lpstr>Cambria Math</vt:lpstr>
      <vt:lpstr>Helvetica</vt:lpstr>
      <vt:lpstr>Proxima Nova Bold</vt:lpstr>
      <vt:lpstr>Proxima Nova Regular</vt:lpstr>
      <vt:lpstr>3.Алгоритмы поиска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memes</dc:creator>
  <cp:lastModifiedBy>Клим Гольдштейн</cp:lastModifiedBy>
  <cp:revision>2408</cp:revision>
  <dcterms:created xsi:type="dcterms:W3CDTF">2020-10-11T07:52:54Z</dcterms:created>
  <dcterms:modified xsi:type="dcterms:W3CDTF">2023-10-23T02:03:22Z</dcterms:modified>
</cp:coreProperties>
</file>